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4"/>
  </p:notesMasterIdLst>
  <p:sldIdLst>
    <p:sldId id="257" r:id="rId2"/>
    <p:sldId id="259" r:id="rId3"/>
    <p:sldId id="349" r:id="rId4"/>
    <p:sldId id="323" r:id="rId5"/>
    <p:sldId id="324" r:id="rId6"/>
    <p:sldId id="325" r:id="rId7"/>
    <p:sldId id="326" r:id="rId8"/>
    <p:sldId id="327" r:id="rId9"/>
    <p:sldId id="275" r:id="rId10"/>
    <p:sldId id="277" r:id="rId11"/>
    <p:sldId id="278" r:id="rId12"/>
    <p:sldId id="279" r:id="rId13"/>
    <p:sldId id="280" r:id="rId14"/>
    <p:sldId id="281" r:id="rId15"/>
    <p:sldId id="282" r:id="rId16"/>
    <p:sldId id="285" r:id="rId17"/>
    <p:sldId id="283" r:id="rId18"/>
    <p:sldId id="284" r:id="rId19"/>
    <p:sldId id="350" r:id="rId20"/>
    <p:sldId id="351" r:id="rId21"/>
    <p:sldId id="276" r:id="rId22"/>
    <p:sldId id="267" r:id="rId23"/>
    <p:sldId id="328" r:id="rId24"/>
    <p:sldId id="329" r:id="rId25"/>
    <p:sldId id="331" r:id="rId26"/>
    <p:sldId id="330" r:id="rId27"/>
    <p:sldId id="332" r:id="rId28"/>
    <p:sldId id="336" r:id="rId29"/>
    <p:sldId id="345" r:id="rId30"/>
    <p:sldId id="342" r:id="rId31"/>
    <p:sldId id="333" r:id="rId32"/>
    <p:sldId id="334" r:id="rId33"/>
    <p:sldId id="335" r:id="rId34"/>
    <p:sldId id="291" r:id="rId35"/>
    <p:sldId id="343" r:id="rId36"/>
    <p:sldId id="346" r:id="rId37"/>
    <p:sldId id="293" r:id="rId38"/>
    <p:sldId id="290" r:id="rId39"/>
    <p:sldId id="294" r:id="rId40"/>
    <p:sldId id="337" r:id="rId41"/>
    <p:sldId id="339" r:id="rId42"/>
    <p:sldId id="340" r:id="rId43"/>
    <p:sldId id="341" r:id="rId44"/>
    <p:sldId id="299" r:id="rId45"/>
    <p:sldId id="300" r:id="rId46"/>
    <p:sldId id="298" r:id="rId47"/>
    <p:sldId id="301" r:id="rId48"/>
    <p:sldId id="302" r:id="rId49"/>
    <p:sldId id="303" r:id="rId50"/>
    <p:sldId id="304" r:id="rId51"/>
    <p:sldId id="305" r:id="rId52"/>
    <p:sldId id="306" r:id="rId53"/>
    <p:sldId id="307" r:id="rId54"/>
    <p:sldId id="308" r:id="rId55"/>
    <p:sldId id="319" r:id="rId56"/>
    <p:sldId id="320" r:id="rId57"/>
    <p:sldId id="316" r:id="rId58"/>
    <p:sldId id="314" r:id="rId59"/>
    <p:sldId id="315" r:id="rId60"/>
    <p:sldId id="317" r:id="rId61"/>
    <p:sldId id="348" r:id="rId62"/>
    <p:sldId id="31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01"/>
  </p:normalViewPr>
  <p:slideViewPr>
    <p:cSldViewPr snapToGrid="0" snapToObjects="1">
      <p:cViewPr varScale="1">
        <p:scale>
          <a:sx n="106" d="100"/>
          <a:sy n="106" d="100"/>
        </p:scale>
        <p:origin x="792" y="1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4" d="100"/>
          <a:sy n="84" d="100"/>
        </p:scale>
        <p:origin x="396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891C2-0174-6E42-ADF3-F6589BBEE1C3}" type="datetimeFigureOut">
              <a:rPr lang="en-US" smtClean="0"/>
              <a:t>9/13/21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17E1C-7603-E249-9C14-44BECBAC3259}" type="slidenum">
              <a:rPr lang="en-US" smtClean="0"/>
              <a:t>‹#›</a:t>
            </a:fld>
            <a:endParaRPr lang="en-US" dirty="0"/>
          </a:p>
        </p:txBody>
      </p:sp>
    </p:spTree>
    <p:extLst>
      <p:ext uri="{BB962C8B-B14F-4D97-AF65-F5344CB8AC3E}">
        <p14:creationId xmlns:p14="http://schemas.microsoft.com/office/powerpoint/2010/main" val="422551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E17E1C-7603-E249-9C14-44BECBAC3259}" type="slidenum">
              <a:rPr lang="en-US" smtClean="0"/>
              <a:t>7</a:t>
            </a:fld>
            <a:endParaRPr lang="en-US" dirty="0"/>
          </a:p>
        </p:txBody>
      </p:sp>
    </p:spTree>
    <p:extLst>
      <p:ext uri="{BB962C8B-B14F-4D97-AF65-F5344CB8AC3E}">
        <p14:creationId xmlns:p14="http://schemas.microsoft.com/office/powerpoint/2010/main" val="842485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E17E1C-7603-E249-9C14-44BECBAC3259}" type="slidenum">
              <a:rPr lang="en-US" smtClean="0"/>
              <a:t>16</a:t>
            </a:fld>
            <a:endParaRPr lang="en-US" dirty="0"/>
          </a:p>
        </p:txBody>
      </p:sp>
    </p:spTree>
    <p:extLst>
      <p:ext uri="{BB962C8B-B14F-4D97-AF65-F5344CB8AC3E}">
        <p14:creationId xmlns:p14="http://schemas.microsoft.com/office/powerpoint/2010/main" val="220867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more than ever the Western science is collaborating with Indigenous science to help solve challenges  affecting the global arena.</a:t>
            </a:r>
          </a:p>
        </p:txBody>
      </p:sp>
      <p:sp>
        <p:nvSpPr>
          <p:cNvPr id="4" name="Slide Number Placeholder 3"/>
          <p:cNvSpPr>
            <a:spLocks noGrp="1"/>
          </p:cNvSpPr>
          <p:nvPr>
            <p:ph type="sldNum" sz="quarter" idx="5"/>
          </p:nvPr>
        </p:nvSpPr>
        <p:spPr/>
        <p:txBody>
          <a:bodyPr/>
          <a:lstStyle/>
          <a:p>
            <a:fld id="{56E17E1C-7603-E249-9C14-44BECBAC3259}" type="slidenum">
              <a:rPr lang="en-US" smtClean="0"/>
              <a:t>21</a:t>
            </a:fld>
            <a:endParaRPr lang="en-US" dirty="0"/>
          </a:p>
        </p:txBody>
      </p:sp>
    </p:spTree>
    <p:extLst>
      <p:ext uri="{BB962C8B-B14F-4D97-AF65-F5344CB8AC3E}">
        <p14:creationId xmlns:p14="http://schemas.microsoft.com/office/powerpoint/2010/main" val="4098576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55881E-BCD0-C249-BDE6-4E7854521B24}" type="slidenum">
              <a:rPr lang="en-US" smtClean="0"/>
              <a:t>25</a:t>
            </a:fld>
            <a:endParaRPr lang="en-US" dirty="0"/>
          </a:p>
        </p:txBody>
      </p:sp>
    </p:spTree>
    <p:extLst>
      <p:ext uri="{BB962C8B-B14F-4D97-AF65-F5344CB8AC3E}">
        <p14:creationId xmlns:p14="http://schemas.microsoft.com/office/powerpoint/2010/main" val="389181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get tenure? Just to get a grant? Or to help the people.</a:t>
            </a:r>
          </a:p>
        </p:txBody>
      </p:sp>
      <p:sp>
        <p:nvSpPr>
          <p:cNvPr id="4" name="Slide Number Placeholder 3"/>
          <p:cNvSpPr>
            <a:spLocks noGrp="1"/>
          </p:cNvSpPr>
          <p:nvPr>
            <p:ph type="sldNum" sz="quarter" idx="5"/>
          </p:nvPr>
        </p:nvSpPr>
        <p:spPr/>
        <p:txBody>
          <a:bodyPr/>
          <a:lstStyle/>
          <a:p>
            <a:fld id="{56E17E1C-7603-E249-9C14-44BECBAC3259}" type="slidenum">
              <a:rPr lang="en-US" smtClean="0"/>
              <a:t>29</a:t>
            </a:fld>
            <a:endParaRPr lang="en-US" dirty="0"/>
          </a:p>
        </p:txBody>
      </p:sp>
    </p:spTree>
    <p:extLst>
      <p:ext uri="{BB962C8B-B14F-4D97-AF65-F5344CB8AC3E}">
        <p14:creationId xmlns:p14="http://schemas.microsoft.com/office/powerpoint/2010/main" val="1282140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dirty="0"/>
          </a:p>
        </p:txBody>
      </p:sp>
      <p:sp>
        <p:nvSpPr>
          <p:cNvPr id="335" name="Shape 335"/>
          <p:cNvSpPr>
            <a:spLocks noGrp="1"/>
          </p:cNvSpPr>
          <p:nvPr>
            <p:ph type="body" sz="quarter" idx="1"/>
          </p:nvPr>
        </p:nvSpPr>
        <p:spPr>
          <a:prstGeom prst="rect">
            <a:avLst/>
          </a:prstGeom>
        </p:spPr>
        <p:txBody>
          <a:bodyPr/>
          <a:lstStyle/>
          <a:p>
            <a:r>
              <a:rPr dirty="0"/>
              <a:t>Not that these ceremonies are exploited or described in the proposal, but which tribes engage in these ceremonies…</a:t>
            </a:r>
          </a:p>
        </p:txBody>
      </p:sp>
    </p:spTree>
    <p:extLst>
      <p:ext uri="{BB962C8B-B14F-4D97-AF65-F5344CB8AC3E}">
        <p14:creationId xmlns:p14="http://schemas.microsoft.com/office/powerpoint/2010/main" val="2271860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prstGeom prst="rect">
            <a:avLst/>
          </a:prstGeom>
        </p:spPr>
        <p:txBody>
          <a:bodyPr/>
          <a:lstStyle/>
          <a:p>
            <a:endParaRPr dirty="0"/>
          </a:p>
        </p:txBody>
      </p:sp>
      <p:sp>
        <p:nvSpPr>
          <p:cNvPr id="340" name="Shape 340"/>
          <p:cNvSpPr>
            <a:spLocks noGrp="1"/>
          </p:cNvSpPr>
          <p:nvPr>
            <p:ph type="body" sz="quarter" idx="1"/>
          </p:nvPr>
        </p:nvSpPr>
        <p:spPr>
          <a:prstGeom prst="rect">
            <a:avLst/>
          </a:prstGeom>
        </p:spPr>
        <p:txBody>
          <a:bodyPr/>
          <a:lstStyle/>
          <a:p>
            <a:r>
              <a:rPr dirty="0"/>
              <a:t>Gathering dreams as historical; or in the case of the jungle dress for healing. </a:t>
            </a:r>
          </a:p>
        </p:txBody>
      </p:sp>
    </p:spTree>
    <p:extLst>
      <p:ext uri="{BB962C8B-B14F-4D97-AF65-F5344CB8AC3E}">
        <p14:creationId xmlns:p14="http://schemas.microsoft.com/office/powerpoint/2010/main" val="47434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dirty="0"/>
          </a:p>
        </p:txBody>
      </p:sp>
      <p:sp>
        <p:nvSpPr>
          <p:cNvPr id="382" name="Shape 382"/>
          <p:cNvSpPr>
            <a:spLocks noGrp="1"/>
          </p:cNvSpPr>
          <p:nvPr>
            <p:ph type="body" sz="quarter" idx="1"/>
          </p:nvPr>
        </p:nvSpPr>
        <p:spPr>
          <a:prstGeom prst="rect">
            <a:avLst/>
          </a:prstGeom>
        </p:spPr>
        <p:txBody>
          <a:bodyPr/>
          <a:lstStyle>
            <a:lvl1pPr>
              <a:defRPr>
                <a:latin typeface="Times New Roman"/>
                <a:ea typeface="Times New Roman"/>
                <a:cs typeface="Times New Roman"/>
                <a:sym typeface="Times New Roman"/>
              </a:defRPr>
            </a:lvl1pPr>
          </a:lstStyle>
          <a:p>
            <a:r>
              <a:rPr dirty="0"/>
              <a:t>The final step for Indigenous Researchers and Indigenous Research Methodologies is acceptance by their Mainstream Academic Institutions, by the faculty and Academia. This used to be a problem across North America Canada, the US, but today more and more institutions accept the research as a new paradigm. It is new but old.  </a:t>
            </a:r>
          </a:p>
        </p:txBody>
      </p:sp>
    </p:spTree>
    <p:extLst>
      <p:ext uri="{BB962C8B-B14F-4D97-AF65-F5344CB8AC3E}">
        <p14:creationId xmlns:p14="http://schemas.microsoft.com/office/powerpoint/2010/main" val="3947215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prstGeom prst="rect">
            <a:avLst/>
          </a:prstGeom>
        </p:spPr>
        <p:txBody>
          <a:bodyPr/>
          <a:lstStyle/>
          <a:p>
            <a:endParaRPr dirty="0"/>
          </a:p>
        </p:txBody>
      </p:sp>
      <p:sp>
        <p:nvSpPr>
          <p:cNvPr id="390" name="Shape 390"/>
          <p:cNvSpPr>
            <a:spLocks noGrp="1"/>
          </p:cNvSpPr>
          <p:nvPr>
            <p:ph type="body" sz="quarter" idx="1"/>
          </p:nvPr>
        </p:nvSpPr>
        <p:spPr>
          <a:prstGeom prst="rect">
            <a:avLst/>
          </a:prstGeom>
        </p:spPr>
        <p:txBody>
          <a:bodyPr/>
          <a:lstStyle/>
          <a:p>
            <a:r>
              <a:rPr dirty="0"/>
              <a:t>Don’t go out with a particular research project</a:t>
            </a:r>
            <a:br>
              <a:rPr dirty="0"/>
            </a:br>
            <a:r>
              <a:rPr dirty="0"/>
              <a:t>in mind; go out around problems and look for solutions. You have to enjoy working together, and have good communication.” But it also requires understanding the issue at a community level. </a:t>
            </a:r>
          </a:p>
          <a:p>
            <a:r>
              <a:rPr dirty="0"/>
              <a:t>ere should be money in it for the community. We need to incorporate them into grants.  Co authors of papers. Western methods versus the paradigm methods of the researcher.  Indigenous Research is more about the relationship of the researcher with the community rather than the relationship of the institution and the community. </a:t>
            </a:r>
          </a:p>
          <a:p>
            <a:endParaRPr dirty="0"/>
          </a:p>
        </p:txBody>
      </p:sp>
    </p:spTree>
    <p:extLst>
      <p:ext uri="{BB962C8B-B14F-4D97-AF65-F5344CB8AC3E}">
        <p14:creationId xmlns:p14="http://schemas.microsoft.com/office/powerpoint/2010/main" val="2353946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9/13/21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9/13/21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9/13/21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9/13/21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9/13/21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9/13/21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9/13/21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9/13/21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ection with Picture">
    <p:spTree>
      <p:nvGrpSpPr>
        <p:cNvPr id="1" name=""/>
        <p:cNvGrpSpPr/>
        <p:nvPr/>
      </p:nvGrpSpPr>
      <p:grpSpPr>
        <a:xfrm>
          <a:off x="0" y="0"/>
          <a:ext cx="0" cy="0"/>
          <a:chOff x="0" y="0"/>
          <a:chExt cx="0" cy="0"/>
        </a:xfrm>
      </p:grpSpPr>
      <p:sp>
        <p:nvSpPr>
          <p:cNvPr id="129" name="Title Text"/>
          <p:cNvSpPr>
            <a:spLocks noGrp="1"/>
          </p:cNvSpPr>
          <p:nvPr>
            <p:ph type="title"/>
          </p:nvPr>
        </p:nvSpPr>
        <p:spPr>
          <a:xfrm>
            <a:off x="4203700" y="4069804"/>
            <a:ext cx="7385051" cy="1162051"/>
          </a:xfrm>
          <a:prstGeom prst="rect">
            <a:avLst/>
          </a:prstGeom>
        </p:spPr>
        <p:txBody>
          <a:bodyPr lIns="0" tIns="0" rIns="0" bIns="0"/>
          <a:lstStyle>
            <a:lvl1pPr algn="l">
              <a:lnSpc>
                <a:spcPts val="4600"/>
              </a:lnSpc>
              <a:defRPr sz="4600" b="1"/>
            </a:lvl1pPr>
          </a:lstStyle>
          <a:p>
            <a:r>
              <a:t>Title Text</a:t>
            </a:r>
          </a:p>
        </p:txBody>
      </p:sp>
      <p:sp>
        <p:nvSpPr>
          <p:cNvPr id="130" name="Picture Placeholder 9"/>
          <p:cNvSpPr>
            <a:spLocks noGrp="1"/>
          </p:cNvSpPr>
          <p:nvPr>
            <p:ph type="pic" sz="half" idx="13"/>
          </p:nvPr>
        </p:nvSpPr>
        <p:spPr>
          <a:xfrm rot="21240000">
            <a:off x="1143570" y="632631"/>
            <a:ext cx="6679463" cy="3255266"/>
          </a:xfrm>
          <a:prstGeom prst="rect">
            <a:avLst/>
          </a:prstGeom>
        </p:spPr>
        <p:txBody>
          <a:bodyPr lIns="91439" rIns="91439">
            <a:noAutofit/>
          </a:bodyPr>
          <a:lstStyle/>
          <a:p>
            <a:endParaRPr dirty="0"/>
          </a:p>
        </p:txBody>
      </p:sp>
      <p:sp>
        <p:nvSpPr>
          <p:cNvPr id="131" name="Body Level One…"/>
          <p:cNvSpPr>
            <a:spLocks noGrp="1"/>
          </p:cNvSpPr>
          <p:nvPr>
            <p:ph type="body" sz="quarter" idx="1"/>
          </p:nvPr>
        </p:nvSpPr>
        <p:spPr>
          <a:xfrm>
            <a:off x="4210822" y="5230905"/>
            <a:ext cx="7377279" cy="865094"/>
          </a:xfrm>
          <a:prstGeom prst="rect">
            <a:avLst/>
          </a:prstGeom>
        </p:spPr>
        <p:txBody>
          <a:bodyPr/>
          <a:lstStyle>
            <a:lvl1pPr marL="0" indent="0">
              <a:spcBef>
                <a:spcPts val="0"/>
              </a:spcBef>
              <a:buClrTx/>
              <a:buSzTx/>
              <a:buNone/>
            </a:lvl1pPr>
            <a:lvl2pPr marL="0" indent="457200">
              <a:spcBef>
                <a:spcPts val="0"/>
              </a:spcBef>
              <a:buClrTx/>
              <a:buSzTx/>
              <a:buNone/>
            </a:lvl2pPr>
            <a:lvl3pPr marL="0" indent="914400">
              <a:spcBef>
                <a:spcPts val="0"/>
              </a:spcBef>
              <a:buClrTx/>
              <a:buSzTx/>
              <a:buNone/>
            </a:lvl3pPr>
            <a:lvl4pPr marL="0" indent="1371600">
              <a:spcBef>
                <a:spcPts val="0"/>
              </a:spcBef>
              <a:buClrTx/>
              <a:buSzTx/>
              <a:buNone/>
            </a:lvl4pPr>
            <a:lvl5pPr marL="0" indent="1828800">
              <a:spcBef>
                <a:spcPts val="0"/>
              </a:spcBef>
              <a:buClrTx/>
              <a:buSzTx/>
              <a:buNone/>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322745429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8" name="Title Text"/>
          <p:cNvSpPr>
            <a:spLocks noGrp="1"/>
          </p:cNvSpPr>
          <p:nvPr>
            <p:ph type="title"/>
          </p:nvPr>
        </p:nvSpPr>
        <p:spPr>
          <a:prstGeom prst="rect">
            <a:avLst/>
          </a:prstGeom>
        </p:spPr>
        <p:txBody>
          <a:bodyPr/>
          <a:lstStyle/>
          <a:p>
            <a:r>
              <a:t>Title Text</a:t>
            </a:r>
          </a:p>
        </p:txBody>
      </p:sp>
      <p:sp>
        <p:nvSpPr>
          <p:cNvPr id="49" name="Body Level One…"/>
          <p:cNvSpPr>
            <a:spLocks noGrp="1"/>
          </p:cNvSpPr>
          <p:nvPr>
            <p:ph type="body" sz="half" idx="1"/>
          </p:nvPr>
        </p:nvSpPr>
        <p:spPr>
          <a:xfrm>
            <a:off x="664633" y="1762125"/>
            <a:ext cx="5120640" cy="4364038"/>
          </a:xfrm>
          <a:prstGeom prst="rect">
            <a:avLst/>
          </a:prstGeom>
        </p:spPr>
        <p:txBody>
          <a:bodyPr/>
          <a:lstStyle>
            <a:lvl1pPr>
              <a:defRPr sz="2000"/>
            </a:lvl1pPr>
            <a:lvl2pPr marL="965200" indent="-508000">
              <a:defRPr sz="2000"/>
            </a:lvl2pPr>
            <a:lvl3pPr marL="1422400" indent="-508000">
              <a:defRPr sz="2000"/>
            </a:lvl3pPr>
            <a:lvl4pPr marL="1879600" indent="-508000">
              <a:defRPr sz="2000"/>
            </a:lvl4pPr>
            <a:lvl5pPr marL="2336800" indent="-508000">
              <a:defRPr sz="2000"/>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a:spLocks noGrp="1"/>
          </p:cNvSpPr>
          <p:nvPr>
            <p:ph type="sldNum" sz="quarter" idx="2"/>
          </p:nvPr>
        </p:nvSpPr>
        <p:spPr>
          <a:prstGeom prst="rect">
            <a:avLst/>
          </a:prstGeom>
        </p:spPr>
        <p:txBody>
          <a:bodyPr/>
          <a:lstStyle/>
          <a:p>
            <a:fld id="{86CB4B4D-7CA3-9044-876B-883B54F8677D}" type="slidenum">
              <a:rPr/>
              <a:t>‹#›</a:t>
            </a:fld>
            <a:endParaRPr dirty="0"/>
          </a:p>
        </p:txBody>
      </p:sp>
    </p:spTree>
    <p:extLst>
      <p:ext uri="{BB962C8B-B14F-4D97-AF65-F5344CB8AC3E}">
        <p14:creationId xmlns:p14="http://schemas.microsoft.com/office/powerpoint/2010/main" val="272378055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9/13/21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a:pPr/>
              <a:t>9/13/21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9/13/21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9/13/21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a:pPr/>
              <a:t>9/13/21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9/13/21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9/13/21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9/13/21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a:pPr/>
              <a:t>9/13/21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6" r:id="rId17"/>
    <p:sldLayoutId id="2147483667"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tiff"/><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 Id="rId4" Type="http://schemas.openxmlformats.org/officeDocument/2006/relationships/image" Target="../media/image17.tiff"/></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hyperlink" Target="https://www.americanindigenousresearchassociation.org/" TargetMode="Externa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itle 1"/>
          <p:cNvSpPr>
            <a:spLocks noGrp="1"/>
          </p:cNvSpPr>
          <p:nvPr>
            <p:ph type="ctrTitle"/>
          </p:nvPr>
        </p:nvSpPr>
        <p:spPr>
          <a:prstGeom prst="rect">
            <a:avLst/>
          </a:prstGeom>
        </p:spPr>
        <p:txBody>
          <a:bodyPr>
            <a:normAutofit/>
          </a:bodyPr>
          <a:lstStyle>
            <a:lvl1pPr>
              <a:defRPr sz="4400">
                <a:solidFill>
                  <a:srgbClr val="E06A3A"/>
                </a:solidFill>
              </a:defRPr>
            </a:lvl1pPr>
          </a:lstStyle>
          <a:p>
            <a:r>
              <a:rPr dirty="0"/>
              <a:t>Indigenous Research</a:t>
            </a:r>
            <a:r>
              <a:rPr lang="en-US" dirty="0"/>
              <a:t> Methods</a:t>
            </a:r>
            <a:r>
              <a:rPr dirty="0"/>
              <a:t>:</a:t>
            </a:r>
            <a:r>
              <a:rPr lang="en-US" dirty="0"/>
              <a:t> Why they matter</a:t>
            </a:r>
            <a:endParaRPr dirty="0"/>
          </a:p>
        </p:txBody>
      </p:sp>
      <p:sp>
        <p:nvSpPr>
          <p:cNvPr id="2" name="Subtitle 1">
            <a:extLst>
              <a:ext uri="{FF2B5EF4-FFF2-40B4-BE49-F238E27FC236}">
                <a16:creationId xmlns:a16="http://schemas.microsoft.com/office/drawing/2014/main" id="{115F1BEE-F11D-7841-A49E-58DAEB35E06B}"/>
              </a:ext>
            </a:extLst>
          </p:cNvPr>
          <p:cNvSpPr>
            <a:spLocks noGrp="1"/>
          </p:cNvSpPr>
          <p:nvPr>
            <p:ph type="subTitle" idx="1"/>
          </p:nvPr>
        </p:nvSpPr>
        <p:spPr/>
        <p:txBody>
          <a:bodyPr>
            <a:normAutofit lnSpcReduction="10000"/>
          </a:bodyPr>
          <a:lstStyle/>
          <a:p>
            <a:endParaRPr lang="en-US" dirty="0"/>
          </a:p>
          <a:p>
            <a:r>
              <a:rPr lang="en-US" b="1" dirty="0"/>
              <a:t>Lori Lambert, PhD</a:t>
            </a:r>
          </a:p>
          <a:p>
            <a:r>
              <a:rPr lang="en-US" b="1" dirty="0"/>
              <a:t>Caribou Crossing Research Station</a:t>
            </a:r>
          </a:p>
        </p:txBody>
      </p:sp>
    </p:spTree>
    <p:extLst>
      <p:ext uri="{BB962C8B-B14F-4D97-AF65-F5344CB8AC3E}">
        <p14:creationId xmlns:p14="http://schemas.microsoft.com/office/powerpoint/2010/main" val="893448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Picture 2" descr="Picture 2"/>
          <p:cNvPicPr>
            <a:picLocks noChangeAspect="1"/>
          </p:cNvPicPr>
          <p:nvPr/>
        </p:nvPicPr>
        <p:blipFill>
          <a:blip r:embed="rId2">
            <a:extLst/>
          </a:blip>
          <a:stretch>
            <a:fillRect/>
          </a:stretch>
        </p:blipFill>
        <p:spPr>
          <a:xfrm>
            <a:off x="3810001" y="1219201"/>
            <a:ext cx="4233863" cy="4608513"/>
          </a:xfrm>
          <a:prstGeom prst="rect">
            <a:avLst/>
          </a:prstGeom>
          <a:ln w="12700">
            <a:miter lim="400000"/>
          </a:ln>
        </p:spPr>
      </p:pic>
      <p:sp>
        <p:nvSpPr>
          <p:cNvPr id="235" name="Title 5"/>
          <p:cNvSpPr>
            <a:spLocks noGrp="1"/>
          </p:cNvSpPr>
          <p:nvPr>
            <p:ph type="title"/>
          </p:nvPr>
        </p:nvSpPr>
        <p:spPr>
          <a:xfrm>
            <a:off x="1775791" y="94130"/>
            <a:ext cx="8393735" cy="892188"/>
          </a:xfrm>
          <a:prstGeom prst="rect">
            <a:avLst/>
          </a:prstGeom>
        </p:spPr>
        <p:txBody>
          <a:bodyPr/>
          <a:lstStyle/>
          <a:p>
            <a:r>
              <a:rPr lang="en-US" dirty="0">
                <a:solidFill>
                  <a:srgbClr val="FF0000"/>
                </a:solidFill>
                <a:latin typeface="Times New Roman" panose="02020603050405020304" pitchFamily="18" charset="0"/>
                <a:cs typeface="Times New Roman" panose="02020603050405020304" pitchFamily="18" charset="0"/>
              </a:rPr>
              <a:t>               </a:t>
            </a:r>
            <a:r>
              <a:rPr sz="4400" dirty="0">
                <a:solidFill>
                  <a:srgbClr val="FF0000"/>
                </a:solidFill>
                <a:latin typeface="Times New Roman" panose="02020603050405020304" pitchFamily="18" charset="0"/>
                <a:cs typeface="Times New Roman" panose="02020603050405020304" pitchFamily="18" charset="0"/>
              </a:rPr>
              <a:t>Learning from Animals</a:t>
            </a:r>
          </a:p>
        </p:txBody>
      </p:sp>
      <p:sp>
        <p:nvSpPr>
          <p:cNvPr id="236" name="Content Placeholder 6"/>
          <p:cNvSpPr>
            <a:spLocks noGrp="1"/>
          </p:cNvSpPr>
          <p:nvPr>
            <p:ph type="body" sz="quarter" idx="1"/>
          </p:nvPr>
        </p:nvSpPr>
        <p:spPr>
          <a:xfrm rot="10800000">
            <a:off x="2867933" y="6126163"/>
            <a:ext cx="7301594" cy="346557"/>
          </a:xfrm>
          <a:prstGeom prst="rect">
            <a:avLst/>
          </a:prstGeom>
        </p:spPr>
        <p:txBody>
          <a:bodyPr/>
          <a:lstStyle/>
          <a:p>
            <a:pPr marL="379475" indent="-379475" defTabSz="758951">
              <a:lnSpc>
                <a:spcPct val="80000"/>
              </a:lnSpc>
              <a:spcBef>
                <a:spcPts val="1600"/>
              </a:spcBef>
              <a:defRPr sz="1660"/>
            </a:pPr>
            <a:endParaRPr dirty="0"/>
          </a:p>
        </p:txBody>
      </p:sp>
    </p:spTree>
    <p:extLst>
      <p:ext uri="{BB962C8B-B14F-4D97-AF65-F5344CB8AC3E}">
        <p14:creationId xmlns:p14="http://schemas.microsoft.com/office/powerpoint/2010/main" val="3433762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Picture 2" descr="Picture 2"/>
          <p:cNvPicPr>
            <a:picLocks noChangeAspect="1"/>
          </p:cNvPicPr>
          <p:nvPr/>
        </p:nvPicPr>
        <p:blipFill>
          <a:blip r:embed="rId2">
            <a:extLst/>
          </a:blip>
          <a:stretch>
            <a:fillRect/>
          </a:stretch>
        </p:blipFill>
        <p:spPr>
          <a:xfrm>
            <a:off x="5114925" y="1535133"/>
            <a:ext cx="3810000" cy="2959100"/>
          </a:xfrm>
          <a:prstGeom prst="rect">
            <a:avLst/>
          </a:prstGeom>
          <a:ln w="12700">
            <a:miter lim="400000"/>
          </a:ln>
        </p:spPr>
      </p:pic>
      <p:pic>
        <p:nvPicPr>
          <p:cNvPr id="239" name="Picture 3" descr="Picture 3"/>
          <p:cNvPicPr>
            <a:picLocks noChangeAspect="1"/>
          </p:cNvPicPr>
          <p:nvPr/>
        </p:nvPicPr>
        <p:blipFill>
          <a:blip r:embed="rId3">
            <a:extLst/>
          </a:blip>
          <a:stretch>
            <a:fillRect/>
          </a:stretch>
        </p:blipFill>
        <p:spPr>
          <a:xfrm>
            <a:off x="1335886" y="3434522"/>
            <a:ext cx="4343401" cy="2892426"/>
          </a:xfrm>
          <a:prstGeom prst="rect">
            <a:avLst/>
          </a:prstGeom>
          <a:ln w="12700">
            <a:miter lim="400000"/>
          </a:ln>
        </p:spPr>
      </p:pic>
      <p:sp>
        <p:nvSpPr>
          <p:cNvPr id="240" name="Rectangle 4"/>
          <p:cNvSpPr>
            <a:spLocks noGrp="1"/>
          </p:cNvSpPr>
          <p:nvPr>
            <p:ph type="title" idx="4294967295"/>
          </p:nvPr>
        </p:nvSpPr>
        <p:spPr>
          <a:xfrm>
            <a:off x="1981200" y="239732"/>
            <a:ext cx="7772400" cy="1295401"/>
          </a:xfrm>
          <a:prstGeom prst="rect">
            <a:avLst/>
          </a:prstGeom>
        </p:spPr>
        <p:txBody>
          <a:bodyPr/>
          <a:lstStyle>
            <a:lvl1pPr defTabSz="877823">
              <a:defRPr sz="3936"/>
            </a:lvl1pPr>
          </a:lstStyle>
          <a:p>
            <a:r>
              <a:rPr dirty="0">
                <a:solidFill>
                  <a:srgbClr val="FF0000"/>
                </a:solidFill>
                <a:latin typeface="Times New Roman" panose="02020603050405020304" pitchFamily="18" charset="0"/>
                <a:cs typeface="Times New Roman" panose="02020603050405020304" pitchFamily="18" charset="0"/>
              </a:rPr>
              <a:t>Research from our Paradigm Informs Western Science</a:t>
            </a:r>
          </a:p>
        </p:txBody>
      </p:sp>
    </p:spTree>
    <p:extLst>
      <p:ext uri="{BB962C8B-B14F-4D97-AF65-F5344CB8AC3E}">
        <p14:creationId xmlns:p14="http://schemas.microsoft.com/office/powerpoint/2010/main" val="2229739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2"/>
          <p:cNvSpPr>
            <a:spLocks noGrp="1"/>
          </p:cNvSpPr>
          <p:nvPr>
            <p:ph type="title" idx="4294967295"/>
          </p:nvPr>
        </p:nvSpPr>
        <p:spPr>
          <a:xfrm>
            <a:off x="1524000" y="503238"/>
            <a:ext cx="7313615" cy="868363"/>
          </a:xfrm>
          <a:prstGeom prst="rect">
            <a:avLst/>
          </a:prstGeom>
        </p:spPr>
        <p:txBody>
          <a:bodyPr/>
          <a:lstStyle/>
          <a:p>
            <a:r>
              <a:rPr lang="en-US" dirty="0">
                <a:solidFill>
                  <a:srgbClr val="FF0000"/>
                </a:solidFill>
              </a:rPr>
              <a:t>   Informing Western Science</a:t>
            </a:r>
            <a:endParaRPr dirty="0">
              <a:solidFill>
                <a:srgbClr val="FF0000"/>
              </a:solidFill>
            </a:endParaRPr>
          </a:p>
        </p:txBody>
      </p:sp>
      <p:sp>
        <p:nvSpPr>
          <p:cNvPr id="243" name="Rectangle 3"/>
          <p:cNvSpPr>
            <a:spLocks noGrp="1"/>
          </p:cNvSpPr>
          <p:nvPr>
            <p:ph type="body" idx="4294967295"/>
          </p:nvPr>
        </p:nvSpPr>
        <p:spPr>
          <a:xfrm>
            <a:off x="1524001" y="1550203"/>
            <a:ext cx="8078056" cy="4056064"/>
          </a:xfrm>
          <a:prstGeom prst="rect">
            <a:avLst/>
          </a:prstGeom>
        </p:spPr>
        <p:txBody>
          <a:bodyPr/>
          <a:lstStyle/>
          <a:p>
            <a:pPr>
              <a:buSzTx/>
              <a:buFont typeface="Wingdings 2"/>
              <a:buNone/>
              <a:defRPr sz="2900"/>
            </a:pPr>
            <a:r>
              <a:rPr dirty="0">
                <a:latin typeface="Times New Roman" panose="02020603050405020304" pitchFamily="18" charset="0"/>
                <a:cs typeface="Times New Roman" panose="02020603050405020304" pitchFamily="18" charset="0"/>
              </a:rPr>
              <a:t>Ogimakwe (Ojibwe) described the lesson learned from a group of trees. She talks how older trees give protection to the younger trees. </a:t>
            </a:r>
            <a:endParaRPr lang="en-US" dirty="0">
              <a:latin typeface="Times New Roman" panose="02020603050405020304" pitchFamily="18" charset="0"/>
              <a:cs typeface="Times New Roman" panose="02020603050405020304" pitchFamily="18" charset="0"/>
            </a:endParaRPr>
          </a:p>
          <a:p>
            <a:pPr>
              <a:buSzTx/>
              <a:buFont typeface="Wingdings 2"/>
              <a:buNone/>
              <a:defRPr sz="2900"/>
            </a:pPr>
            <a:r>
              <a:rPr dirty="0">
                <a:latin typeface="Times New Roman" panose="02020603050405020304" pitchFamily="18" charset="0"/>
                <a:cs typeface="Times New Roman" panose="02020603050405020304" pitchFamily="18" charset="0"/>
              </a:rPr>
              <a:t> </a:t>
            </a:r>
            <a:endParaRPr sz="2000" dirty="0">
              <a:latin typeface="Times New Roman" panose="02020603050405020304" pitchFamily="18" charset="0"/>
              <a:cs typeface="Times New Roman" panose="02020603050405020304" pitchFamily="18" charset="0"/>
            </a:endParaRPr>
          </a:p>
          <a:p>
            <a:pPr>
              <a:buSzTx/>
              <a:buFont typeface="Wingdings 2"/>
              <a:buNone/>
              <a:defRPr sz="2900"/>
            </a:pPr>
            <a:r>
              <a:rPr dirty="0">
                <a:latin typeface="Times New Roman" panose="02020603050405020304" pitchFamily="18" charset="0"/>
                <a:cs typeface="Times New Roman" panose="02020603050405020304" pitchFamily="18" charset="0"/>
              </a:rPr>
              <a:t>Researcher Dr. Suzanne Simard, UBC discovered though radiation testing of carbon, that the older Douglas Fir trees provide carbon to their saplings</a:t>
            </a:r>
            <a:r>
              <a:rPr sz="2000" dirty="0"/>
              <a:t>. </a:t>
            </a:r>
          </a:p>
        </p:txBody>
      </p:sp>
      <p:pic>
        <p:nvPicPr>
          <p:cNvPr id="4" name="Picture 3">
            <a:extLst>
              <a:ext uri="{FF2B5EF4-FFF2-40B4-BE49-F238E27FC236}">
                <a16:creationId xmlns:a16="http://schemas.microsoft.com/office/drawing/2014/main" id="{E783865F-5D9A-234B-B721-79EAB27CCDBC}"/>
              </a:ext>
            </a:extLst>
          </p:cNvPr>
          <p:cNvPicPr>
            <a:picLocks noChangeAspect="1"/>
          </p:cNvPicPr>
          <p:nvPr/>
        </p:nvPicPr>
        <p:blipFill>
          <a:blip r:embed="rId2"/>
          <a:stretch>
            <a:fillRect/>
          </a:stretch>
        </p:blipFill>
        <p:spPr>
          <a:xfrm flipH="1">
            <a:off x="9602057" y="0"/>
            <a:ext cx="2541738" cy="1596529"/>
          </a:xfrm>
          <a:prstGeom prst="rect">
            <a:avLst/>
          </a:prstGeom>
        </p:spPr>
      </p:pic>
    </p:spTree>
    <p:extLst>
      <p:ext uri="{BB962C8B-B14F-4D97-AF65-F5344CB8AC3E}">
        <p14:creationId xmlns:p14="http://schemas.microsoft.com/office/powerpoint/2010/main" val="3199913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Picture 1" descr="Picture 1"/>
          <p:cNvPicPr>
            <a:picLocks noChangeAspect="1"/>
          </p:cNvPicPr>
          <p:nvPr/>
        </p:nvPicPr>
        <p:blipFill>
          <a:blip r:embed="rId2">
            <a:extLst/>
          </a:blip>
          <a:stretch>
            <a:fillRect/>
          </a:stretch>
        </p:blipFill>
        <p:spPr>
          <a:xfrm>
            <a:off x="894154" y="2314473"/>
            <a:ext cx="4623308" cy="2589054"/>
          </a:xfrm>
          <a:prstGeom prst="rect">
            <a:avLst/>
          </a:prstGeom>
          <a:ln w="12700">
            <a:miter lim="400000"/>
          </a:ln>
        </p:spPr>
      </p:pic>
      <p:pic>
        <p:nvPicPr>
          <p:cNvPr id="246" name="Picture 2" descr="Picture 2"/>
          <p:cNvPicPr>
            <a:picLocks noChangeAspect="1"/>
          </p:cNvPicPr>
          <p:nvPr/>
        </p:nvPicPr>
        <p:blipFill>
          <a:blip r:embed="rId3">
            <a:extLst/>
          </a:blip>
          <a:stretch>
            <a:fillRect/>
          </a:stretch>
        </p:blipFill>
        <p:spPr>
          <a:xfrm>
            <a:off x="5928285" y="1885950"/>
            <a:ext cx="4432834" cy="2906243"/>
          </a:xfrm>
          <a:prstGeom prst="rect">
            <a:avLst/>
          </a:prstGeom>
          <a:ln w="12700">
            <a:miter lim="400000"/>
          </a:ln>
        </p:spPr>
      </p:pic>
      <p:sp>
        <p:nvSpPr>
          <p:cNvPr id="247" name="Title 12"/>
          <p:cNvSpPr>
            <a:spLocks noGrp="1"/>
          </p:cNvSpPr>
          <p:nvPr>
            <p:ph type="title"/>
          </p:nvPr>
        </p:nvSpPr>
        <p:spPr>
          <a:xfrm>
            <a:off x="1357313" y="94129"/>
            <a:ext cx="9629775" cy="1089456"/>
          </a:xfrm>
          <a:prstGeom prst="rect">
            <a:avLst/>
          </a:prstGeom>
        </p:spPr>
        <p:txBody>
          <a:bodyPr>
            <a:noAutofit/>
          </a:bodyPr>
          <a:lstStyle>
            <a:lvl1pPr>
              <a:defRPr sz="3200"/>
            </a:lvl1pPr>
          </a:lstStyle>
          <a:p>
            <a:r>
              <a:rPr sz="4000" dirty="0">
                <a:solidFill>
                  <a:srgbClr val="FF0000"/>
                </a:solidFill>
                <a:latin typeface="Times New Roman" panose="02020603050405020304" pitchFamily="18" charset="0"/>
                <a:cs typeface="Times New Roman" panose="02020603050405020304" pitchFamily="18" charset="0"/>
              </a:rPr>
              <a:t>Dr. Susan Simard: Trees talking to each other</a:t>
            </a:r>
          </a:p>
        </p:txBody>
      </p:sp>
      <p:sp>
        <p:nvSpPr>
          <p:cNvPr id="248" name="Content Placeholder 13"/>
          <p:cNvSpPr>
            <a:spLocks noGrp="1"/>
          </p:cNvSpPr>
          <p:nvPr>
            <p:ph type="body" idx="1"/>
          </p:nvPr>
        </p:nvSpPr>
        <p:spPr>
          <a:xfrm>
            <a:off x="2022475" y="5051543"/>
            <a:ext cx="8147051" cy="4364599"/>
          </a:xfrm>
          <a:prstGeom prst="rect">
            <a:avLst/>
          </a:prstGeom>
        </p:spPr>
        <p:txBody>
          <a:bodyPr/>
          <a:lstStyle/>
          <a:p>
            <a:r>
              <a:rPr dirty="0"/>
              <a:t>Measuring carbon from old growth trees to younger trees.</a:t>
            </a:r>
          </a:p>
          <a:p>
            <a:r>
              <a:rPr dirty="0"/>
              <a:t>Transferred through the mycelium of fungi.</a:t>
            </a:r>
          </a:p>
        </p:txBody>
      </p:sp>
    </p:spTree>
    <p:extLst>
      <p:ext uri="{BB962C8B-B14F-4D97-AF65-F5344CB8AC3E}">
        <p14:creationId xmlns:p14="http://schemas.microsoft.com/office/powerpoint/2010/main" val="161869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itle 4"/>
          <p:cNvSpPr>
            <a:spLocks noGrp="1"/>
          </p:cNvSpPr>
          <p:nvPr>
            <p:ph type="title"/>
          </p:nvPr>
        </p:nvSpPr>
        <p:spPr>
          <a:xfrm>
            <a:off x="2022476" y="94129"/>
            <a:ext cx="9293224" cy="1452285"/>
          </a:xfrm>
          <a:prstGeom prst="rect">
            <a:avLst/>
          </a:prstGeom>
        </p:spPr>
        <p:txBody>
          <a:bodyPr/>
          <a:lstStyle>
            <a:lvl1pPr defTabSz="804672">
              <a:defRPr sz="4400"/>
            </a:lvl1pPr>
          </a:lstStyle>
          <a:p>
            <a:r>
              <a:rPr dirty="0">
                <a:solidFill>
                  <a:srgbClr val="FF0000"/>
                </a:solidFill>
                <a:latin typeface="Times New Roman" panose="02020603050405020304" pitchFamily="18" charset="0"/>
                <a:cs typeface="Times New Roman" panose="02020603050405020304" pitchFamily="18" charset="0"/>
              </a:rPr>
              <a:t>Indigenous Research in Engineering</a:t>
            </a:r>
          </a:p>
        </p:txBody>
      </p:sp>
      <p:sp>
        <p:nvSpPr>
          <p:cNvPr id="251" name="Content Placeholder 5"/>
          <p:cNvSpPr>
            <a:spLocks noGrp="1"/>
          </p:cNvSpPr>
          <p:nvPr>
            <p:ph type="body" idx="1"/>
          </p:nvPr>
        </p:nvSpPr>
        <p:spPr>
          <a:xfrm>
            <a:off x="1829471" y="1735139"/>
            <a:ext cx="7922543" cy="4056063"/>
          </a:xfrm>
          <a:prstGeom prst="rect">
            <a:avLst/>
          </a:prstGeom>
        </p:spPr>
        <p:txBody>
          <a:bodyPr/>
          <a:lstStyle/>
          <a:p>
            <a:pPr>
              <a:lnSpc>
                <a:spcPct val="80000"/>
              </a:lnSpc>
              <a:defRPr sz="2800"/>
            </a:pPr>
            <a:r>
              <a:rPr dirty="0">
                <a:latin typeface="Times New Roman" panose="02020603050405020304" pitchFamily="18" charset="0"/>
                <a:cs typeface="Times New Roman" panose="02020603050405020304" pitchFamily="18" charset="0"/>
              </a:rPr>
              <a:t>Native use of flax fibers and bio-resins in place of petroleum-based matrices to generate more sustainable and </a:t>
            </a:r>
            <a:r>
              <a:rPr b="1" dirty="0">
                <a:latin typeface="Times New Roman" panose="02020603050405020304" pitchFamily="18" charset="0"/>
                <a:cs typeface="Times New Roman" panose="02020603050405020304" pitchFamily="18" charset="0"/>
              </a:rPr>
              <a:t>environmentally friendly composite materials.</a:t>
            </a:r>
            <a:endParaRPr lang="en-US" b="1" dirty="0">
              <a:latin typeface="Times New Roman" panose="02020603050405020304" pitchFamily="18" charset="0"/>
              <a:cs typeface="Times New Roman" panose="02020603050405020304" pitchFamily="18" charset="0"/>
            </a:endParaRPr>
          </a:p>
          <a:p>
            <a:pPr>
              <a:lnSpc>
                <a:spcPct val="80000"/>
              </a:lnSpc>
              <a:defRPr sz="2800"/>
            </a:pPr>
            <a:endParaRPr sz="500" dirty="0">
              <a:latin typeface="Times New Roman" panose="02020603050405020304" pitchFamily="18" charset="0"/>
              <a:cs typeface="Times New Roman" panose="02020603050405020304" pitchFamily="18" charset="0"/>
            </a:endParaRPr>
          </a:p>
          <a:p>
            <a:pPr>
              <a:lnSpc>
                <a:spcPct val="80000"/>
              </a:lnSpc>
              <a:defRPr sz="2800"/>
            </a:pPr>
            <a:r>
              <a:rPr dirty="0">
                <a:latin typeface="Times New Roman" panose="02020603050405020304" pitchFamily="18" charset="0"/>
                <a:cs typeface="Times New Roman" panose="02020603050405020304" pitchFamily="18" charset="0"/>
              </a:rPr>
              <a:t>The composites may be used as roof shingles, sandwich panel skins, container walls and access door construction where weight reductions are required</a:t>
            </a:r>
            <a:r>
              <a:rPr dirty="0"/>
              <a:t>. </a:t>
            </a:r>
            <a:endParaRPr lang="en-US" dirty="0"/>
          </a:p>
          <a:p>
            <a:pPr>
              <a:lnSpc>
                <a:spcPct val="80000"/>
              </a:lnSpc>
              <a:defRPr sz="2800"/>
            </a:pPr>
            <a:r>
              <a:rPr lang="en-US" dirty="0">
                <a:latin typeface="Times New Roman" panose="02020603050405020304" pitchFamily="18" charset="0"/>
                <a:cs typeface="Times New Roman" panose="02020603050405020304" pitchFamily="18" charset="0"/>
              </a:rPr>
              <a:t>Blackfeet Tipis low and squat to the ground because of high winds in Browning.</a:t>
            </a:r>
            <a:endParaRPr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DDEDEAE-84E6-7842-B63C-7E93A8D15F0D}"/>
              </a:ext>
            </a:extLst>
          </p:cNvPr>
          <p:cNvPicPr>
            <a:picLocks noChangeAspect="1"/>
          </p:cNvPicPr>
          <p:nvPr/>
        </p:nvPicPr>
        <p:blipFill>
          <a:blip r:embed="rId2"/>
          <a:stretch>
            <a:fillRect/>
          </a:stretch>
        </p:blipFill>
        <p:spPr>
          <a:xfrm rot="5400000">
            <a:off x="10182622" y="384246"/>
            <a:ext cx="2320924" cy="1740693"/>
          </a:xfrm>
          <a:prstGeom prst="rect">
            <a:avLst/>
          </a:prstGeom>
        </p:spPr>
      </p:pic>
    </p:spTree>
    <p:extLst>
      <p:ext uri="{BB962C8B-B14F-4D97-AF65-F5344CB8AC3E}">
        <p14:creationId xmlns:p14="http://schemas.microsoft.com/office/powerpoint/2010/main" val="873822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icture 2" descr="Picture 2"/>
          <p:cNvPicPr>
            <a:picLocks noChangeAspect="1"/>
          </p:cNvPicPr>
          <p:nvPr/>
        </p:nvPicPr>
        <p:blipFill>
          <a:blip r:embed="rId2">
            <a:extLst/>
          </a:blip>
          <a:stretch>
            <a:fillRect/>
          </a:stretch>
        </p:blipFill>
        <p:spPr>
          <a:xfrm>
            <a:off x="1688307" y="1581944"/>
            <a:ext cx="3492500" cy="2336800"/>
          </a:xfrm>
          <a:prstGeom prst="rect">
            <a:avLst/>
          </a:prstGeom>
          <a:ln w="12700">
            <a:miter lim="400000"/>
          </a:ln>
        </p:spPr>
      </p:pic>
      <p:pic>
        <p:nvPicPr>
          <p:cNvPr id="254" name="Picture 4" descr="Picture 4"/>
          <p:cNvPicPr>
            <a:picLocks noChangeAspect="1"/>
          </p:cNvPicPr>
          <p:nvPr/>
        </p:nvPicPr>
        <p:blipFill>
          <a:blip r:embed="rId3">
            <a:extLst/>
          </a:blip>
          <a:stretch>
            <a:fillRect/>
          </a:stretch>
        </p:blipFill>
        <p:spPr>
          <a:xfrm>
            <a:off x="6965950" y="996157"/>
            <a:ext cx="4773613" cy="3341688"/>
          </a:xfrm>
          <a:prstGeom prst="rect">
            <a:avLst/>
          </a:prstGeom>
          <a:ln w="12700">
            <a:miter lim="400000"/>
          </a:ln>
        </p:spPr>
      </p:pic>
      <p:pic>
        <p:nvPicPr>
          <p:cNvPr id="255" name="Picture 5" descr="Picture 5"/>
          <p:cNvPicPr>
            <a:picLocks noChangeAspect="1"/>
          </p:cNvPicPr>
          <p:nvPr/>
        </p:nvPicPr>
        <p:blipFill>
          <a:blip r:embed="rId4">
            <a:extLst/>
          </a:blip>
          <a:stretch>
            <a:fillRect/>
          </a:stretch>
        </p:blipFill>
        <p:spPr>
          <a:xfrm>
            <a:off x="1828800" y="3962400"/>
            <a:ext cx="3492500" cy="2324100"/>
          </a:xfrm>
          <a:prstGeom prst="rect">
            <a:avLst/>
          </a:prstGeom>
          <a:ln w="12700">
            <a:miter lim="400000"/>
          </a:ln>
        </p:spPr>
      </p:pic>
      <p:pic>
        <p:nvPicPr>
          <p:cNvPr id="256" name="Picture 6" descr="Picture 6"/>
          <p:cNvPicPr>
            <a:picLocks noChangeAspect="1"/>
          </p:cNvPicPr>
          <p:nvPr/>
        </p:nvPicPr>
        <p:blipFill>
          <a:blip r:embed="rId5">
            <a:extLst/>
          </a:blip>
          <a:stretch>
            <a:fillRect/>
          </a:stretch>
        </p:blipFill>
        <p:spPr>
          <a:xfrm>
            <a:off x="5321300" y="4279231"/>
            <a:ext cx="3289300" cy="2463800"/>
          </a:xfrm>
          <a:prstGeom prst="rect">
            <a:avLst/>
          </a:prstGeom>
          <a:ln w="12700">
            <a:miter lim="400000"/>
          </a:ln>
        </p:spPr>
      </p:pic>
      <p:sp>
        <p:nvSpPr>
          <p:cNvPr id="257" name="Rectangle 7"/>
          <p:cNvSpPr>
            <a:spLocks noGrp="1"/>
          </p:cNvSpPr>
          <p:nvPr>
            <p:ph type="title" idx="4294967295"/>
          </p:nvPr>
        </p:nvSpPr>
        <p:spPr>
          <a:xfrm>
            <a:off x="1524000" y="293688"/>
            <a:ext cx="7313615" cy="1077913"/>
          </a:xfrm>
          <a:prstGeom prst="rect">
            <a:avLst/>
          </a:prstGeom>
        </p:spPr>
        <p:txBody>
          <a:bodyPr>
            <a:normAutofit fontScale="90000"/>
          </a:bodyPr>
          <a:lstStyle>
            <a:lvl1pPr defTabSz="612648">
              <a:defRPr sz="3350">
                <a:solidFill>
                  <a:srgbClr val="FFFF00"/>
                </a:solidFill>
                <a:latin typeface="+mn-lt"/>
                <a:ea typeface="+mn-ea"/>
                <a:cs typeface="+mn-cs"/>
                <a:sym typeface="Calibri"/>
              </a:defRPr>
            </a:lvl1pPr>
          </a:lstStyle>
          <a:p>
            <a:r>
              <a:rPr lang="en-US" dirty="0">
                <a:solidFill>
                  <a:srgbClr val="FF0000"/>
                </a:solidFill>
              </a:rPr>
              <a:t>Indigenous Research in </a:t>
            </a:r>
            <a:r>
              <a:rPr dirty="0">
                <a:solidFill>
                  <a:srgbClr val="FF0000"/>
                </a:solidFill>
              </a:rPr>
              <a:t>ENGINEERING: </a:t>
            </a:r>
            <a:r>
              <a:rPr lang="en-US" dirty="0">
                <a:solidFill>
                  <a:srgbClr val="FF0000"/>
                </a:solidFill>
              </a:rPr>
              <a:t>     		Place Based Research</a:t>
            </a:r>
            <a:endParaRPr dirty="0">
              <a:solidFill>
                <a:srgbClr val="FF0000"/>
              </a:solidFill>
            </a:endParaRPr>
          </a:p>
        </p:txBody>
      </p:sp>
    </p:spTree>
    <p:extLst>
      <p:ext uri="{BB962C8B-B14F-4D97-AF65-F5344CB8AC3E}">
        <p14:creationId xmlns:p14="http://schemas.microsoft.com/office/powerpoint/2010/main" val="219188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Rectangle 1"/>
          <p:cNvSpPr/>
          <p:nvPr/>
        </p:nvSpPr>
        <p:spPr>
          <a:xfrm>
            <a:off x="2343945" y="1688807"/>
            <a:ext cx="8890112" cy="3108543"/>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a:defRPr sz="2800"/>
            </a:pPr>
            <a:r>
              <a:rPr sz="2800" dirty="0">
                <a:latin typeface="Times New Roman" panose="02020603050405020304" pitchFamily="18" charset="0"/>
                <a:cs typeface="Times New Roman" panose="02020603050405020304" pitchFamily="18" charset="0"/>
              </a:rPr>
              <a:t>The leaves of the Rubus (raspberry and cloudberry) , according to modern analysis, are also high in magnesium, which is still in use to prevent miscarriage." </a:t>
            </a:r>
          </a:p>
          <a:p>
            <a:pPr>
              <a:defRPr sz="2800"/>
            </a:pPr>
            <a:endParaRPr sz="2800" dirty="0">
              <a:latin typeface="Times New Roman" panose="02020603050405020304" pitchFamily="18" charset="0"/>
              <a:cs typeface="Times New Roman" panose="02020603050405020304" pitchFamily="18" charset="0"/>
            </a:endParaRPr>
          </a:p>
          <a:p>
            <a:pPr>
              <a:defRPr sz="2800"/>
            </a:pPr>
            <a:r>
              <a:rPr sz="2800" dirty="0">
                <a:latin typeface="Times New Roman" panose="02020603050405020304" pitchFamily="18" charset="0"/>
                <a:cs typeface="Times New Roman" panose="02020603050405020304" pitchFamily="18" charset="0"/>
              </a:rPr>
              <a:t>Maybe the same useful chemical occurs in all the Rubus species; if so, the Crees were intuitively correct in using Cloudberry plants to help </a:t>
            </a:r>
            <a:r>
              <a:rPr lang="en-US" sz="2800" dirty="0">
                <a:latin typeface="Times New Roman" panose="02020603050405020304" pitchFamily="18" charset="0"/>
                <a:cs typeface="Times New Roman" panose="02020603050405020304" pitchFamily="18" charset="0"/>
              </a:rPr>
              <a:t>women’s</a:t>
            </a:r>
            <a:r>
              <a:rPr sz="2800" dirty="0">
                <a:latin typeface="Times New Roman" panose="02020603050405020304" pitchFamily="18" charset="0"/>
                <a:cs typeface="Times New Roman" panose="02020603050405020304" pitchFamily="18" charset="0"/>
              </a:rPr>
              <a:t> problems.</a:t>
            </a:r>
          </a:p>
        </p:txBody>
      </p:sp>
      <p:sp>
        <p:nvSpPr>
          <p:cNvPr id="267" name="Title 2"/>
          <p:cNvSpPr>
            <a:spLocks noGrp="1"/>
          </p:cNvSpPr>
          <p:nvPr>
            <p:ph type="title"/>
          </p:nvPr>
        </p:nvSpPr>
        <p:spPr>
          <a:xfrm>
            <a:off x="1066801" y="94129"/>
            <a:ext cx="9938656" cy="1452285"/>
          </a:xfrm>
          <a:prstGeom prst="rect">
            <a:avLst/>
          </a:prstGeom>
        </p:spPr>
        <p:txBody>
          <a:bodyPr/>
          <a:lstStyle>
            <a:lvl1pPr defTabSz="804672">
              <a:defRPr sz="4400"/>
            </a:lvl1pPr>
          </a:lstStyle>
          <a:p>
            <a:r>
              <a:rPr dirty="0">
                <a:solidFill>
                  <a:srgbClr val="FF0000"/>
                </a:solidFill>
                <a:latin typeface="Times New Roman" panose="02020603050405020304" pitchFamily="18" charset="0"/>
                <a:cs typeface="Times New Roman" panose="02020603050405020304" pitchFamily="18" charset="0"/>
              </a:rPr>
              <a:t>Indigenous Research in</a:t>
            </a:r>
            <a:r>
              <a:rPr lang="en-US" dirty="0">
                <a:solidFill>
                  <a:srgbClr val="FF0000"/>
                </a:solidFill>
                <a:latin typeface="Times New Roman" panose="02020603050405020304" pitchFamily="18" charset="0"/>
                <a:cs typeface="Times New Roman" panose="02020603050405020304" pitchFamily="18" charset="0"/>
              </a:rPr>
              <a:t> </a:t>
            </a:r>
            <a:r>
              <a:rPr dirty="0">
                <a:solidFill>
                  <a:srgbClr val="FF0000"/>
                </a:solidFill>
                <a:latin typeface="Times New Roman" panose="02020603050405020304" pitchFamily="18" charset="0"/>
                <a:cs typeface="Times New Roman" panose="02020603050405020304" pitchFamily="18" charset="0"/>
              </a:rPr>
              <a:t>Pharmacology</a:t>
            </a:r>
          </a:p>
        </p:txBody>
      </p:sp>
      <p:pic>
        <p:nvPicPr>
          <p:cNvPr id="4" name="Picture 3">
            <a:extLst>
              <a:ext uri="{FF2B5EF4-FFF2-40B4-BE49-F238E27FC236}">
                <a16:creationId xmlns:a16="http://schemas.microsoft.com/office/drawing/2014/main" id="{39EDC6C7-C868-654A-97A4-25CFD6C820B2}"/>
              </a:ext>
            </a:extLst>
          </p:cNvPr>
          <p:cNvPicPr>
            <a:picLocks noChangeAspect="1"/>
          </p:cNvPicPr>
          <p:nvPr/>
        </p:nvPicPr>
        <p:blipFill>
          <a:blip r:embed="rId3"/>
          <a:stretch>
            <a:fillRect/>
          </a:stretch>
        </p:blipFill>
        <p:spPr>
          <a:xfrm flipH="1">
            <a:off x="10195203" y="0"/>
            <a:ext cx="2057162" cy="1292155"/>
          </a:xfrm>
          <a:prstGeom prst="rect">
            <a:avLst/>
          </a:prstGeom>
        </p:spPr>
      </p:pic>
      <p:pic>
        <p:nvPicPr>
          <p:cNvPr id="5" name="Picture 2" descr="Picture 2">
            <a:extLst>
              <a:ext uri="{FF2B5EF4-FFF2-40B4-BE49-F238E27FC236}">
                <a16:creationId xmlns:a16="http://schemas.microsoft.com/office/drawing/2014/main" id="{23F8FE8B-BDA3-A648-B159-4A5C00669030}"/>
              </a:ext>
            </a:extLst>
          </p:cNvPr>
          <p:cNvPicPr>
            <a:picLocks noChangeAspect="1"/>
          </p:cNvPicPr>
          <p:nvPr/>
        </p:nvPicPr>
        <p:blipFill>
          <a:blip r:embed="rId4">
            <a:extLst/>
          </a:blip>
          <a:stretch>
            <a:fillRect/>
          </a:stretch>
        </p:blipFill>
        <p:spPr>
          <a:xfrm>
            <a:off x="8798203" y="4667422"/>
            <a:ext cx="2794000" cy="1854201"/>
          </a:xfrm>
          <a:prstGeom prst="rect">
            <a:avLst/>
          </a:prstGeom>
          <a:ln w="12700">
            <a:miter lim="400000"/>
          </a:ln>
        </p:spPr>
      </p:pic>
      <p:pic>
        <p:nvPicPr>
          <p:cNvPr id="6" name="Picture 3" descr="Picture 3">
            <a:extLst>
              <a:ext uri="{FF2B5EF4-FFF2-40B4-BE49-F238E27FC236}">
                <a16:creationId xmlns:a16="http://schemas.microsoft.com/office/drawing/2014/main" id="{493EDA36-326A-3F4C-84DB-32F6C4DE090B}"/>
              </a:ext>
            </a:extLst>
          </p:cNvPr>
          <p:cNvPicPr>
            <a:picLocks noChangeAspect="1"/>
          </p:cNvPicPr>
          <p:nvPr/>
        </p:nvPicPr>
        <p:blipFill>
          <a:blip r:embed="rId5">
            <a:extLst/>
          </a:blip>
          <a:stretch>
            <a:fillRect/>
          </a:stretch>
        </p:blipFill>
        <p:spPr>
          <a:xfrm>
            <a:off x="1767011" y="4939743"/>
            <a:ext cx="2462215" cy="1844285"/>
          </a:xfrm>
          <a:prstGeom prst="rect">
            <a:avLst/>
          </a:prstGeom>
          <a:ln w="12700">
            <a:miter lim="400000"/>
          </a:ln>
        </p:spPr>
      </p:pic>
    </p:spTree>
    <p:extLst>
      <p:ext uri="{BB962C8B-B14F-4D97-AF65-F5344CB8AC3E}">
        <p14:creationId xmlns:p14="http://schemas.microsoft.com/office/powerpoint/2010/main" val="3264626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Title 1"/>
          <p:cNvSpPr>
            <a:spLocks noGrp="1"/>
          </p:cNvSpPr>
          <p:nvPr>
            <p:ph type="title"/>
          </p:nvPr>
        </p:nvSpPr>
        <p:spPr>
          <a:xfrm>
            <a:off x="1496292" y="94129"/>
            <a:ext cx="8673236" cy="1452285"/>
          </a:xfrm>
          <a:prstGeom prst="rect">
            <a:avLst/>
          </a:prstGeom>
        </p:spPr>
        <p:txBody>
          <a:bodyPr/>
          <a:lstStyle>
            <a:lvl1pPr defTabSz="804672">
              <a:defRPr sz="4400"/>
            </a:lvl1pPr>
          </a:lstStyle>
          <a:p>
            <a:r>
              <a:rPr dirty="0">
                <a:solidFill>
                  <a:srgbClr val="FF0000"/>
                </a:solidFill>
                <a:latin typeface="Times New Roman" panose="02020603050405020304" pitchFamily="18" charset="0"/>
                <a:cs typeface="Times New Roman" panose="02020603050405020304" pitchFamily="18" charset="0"/>
              </a:rPr>
              <a:t>Indigenous Research in Astrophysics</a:t>
            </a:r>
          </a:p>
        </p:txBody>
      </p:sp>
      <p:sp>
        <p:nvSpPr>
          <p:cNvPr id="260" name="Content Placeholder 2"/>
          <p:cNvSpPr>
            <a:spLocks noGrp="1"/>
          </p:cNvSpPr>
          <p:nvPr>
            <p:ph type="body" idx="1"/>
          </p:nvPr>
        </p:nvSpPr>
        <p:spPr>
          <a:xfrm>
            <a:off x="1191986" y="1761565"/>
            <a:ext cx="8977541" cy="4364599"/>
          </a:xfrm>
          <a:prstGeom prst="rect">
            <a:avLst/>
          </a:prstGeom>
        </p:spPr>
        <p:txBody>
          <a:bodyPr/>
          <a:lstStyle/>
          <a:p>
            <a:pPr>
              <a:defRPr sz="2800"/>
            </a:pPr>
            <a:r>
              <a:rPr dirty="0">
                <a:latin typeface="Times New Roman" panose="02020603050405020304" pitchFamily="18" charset="0"/>
                <a:cs typeface="Times New Roman" panose="02020603050405020304" pitchFamily="18" charset="0"/>
              </a:rPr>
              <a:t>The Stars we Know: a Blending of Crow Astrophysics, Ethnography, and scientific observation.</a:t>
            </a:r>
          </a:p>
          <a:p>
            <a:pPr>
              <a:defRPr sz="2800"/>
            </a:pPr>
            <a:r>
              <a:rPr dirty="0">
                <a:latin typeface="Times New Roman" panose="02020603050405020304" pitchFamily="18" charset="0"/>
                <a:cs typeface="Times New Roman" panose="02020603050405020304" pitchFamily="18" charset="0"/>
              </a:rPr>
              <a:t>History of the Constellations and sense of place in the universe.</a:t>
            </a:r>
          </a:p>
          <a:p>
            <a:pPr>
              <a:defRPr sz="2800"/>
            </a:pPr>
            <a:r>
              <a:rPr dirty="0">
                <a:latin typeface="Times New Roman" panose="02020603050405020304" pitchFamily="18" charset="0"/>
                <a:cs typeface="Times New Roman" panose="02020603050405020304" pitchFamily="18" charset="0"/>
              </a:rPr>
              <a:t>SKC’s Bison Cube Satellite</a:t>
            </a:r>
            <a:r>
              <a:rPr lang="en-US"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a:p>
            <a:pPr>
              <a:defRPr sz="2800"/>
            </a:pPr>
            <a:r>
              <a:rPr dirty="0">
                <a:latin typeface="Times New Roman" panose="02020603050405020304" pitchFamily="18" charset="0"/>
                <a:cs typeface="Times New Roman" panose="02020603050405020304" pitchFamily="18" charset="0"/>
              </a:rPr>
              <a:t>Developed cameras for the </a:t>
            </a:r>
            <a:r>
              <a:rPr lang="en-US" dirty="0">
                <a:latin typeface="Times New Roman" panose="02020603050405020304" pitchFamily="18" charset="0"/>
                <a:cs typeface="Times New Roman" panose="02020603050405020304" pitchFamily="18" charset="0"/>
              </a:rPr>
              <a:t>first </a:t>
            </a:r>
            <a:r>
              <a:rPr dirty="0">
                <a:latin typeface="Times New Roman" panose="02020603050405020304" pitchFamily="18" charset="0"/>
                <a:cs typeface="Times New Roman" panose="02020603050405020304" pitchFamily="18" charset="0"/>
              </a:rPr>
              <a:t>Mars Rover.</a:t>
            </a:r>
          </a:p>
        </p:txBody>
      </p:sp>
    </p:spTree>
    <p:extLst>
      <p:ext uri="{BB962C8B-B14F-4D97-AF65-F5344CB8AC3E}">
        <p14:creationId xmlns:p14="http://schemas.microsoft.com/office/powerpoint/2010/main" val="568450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itle 1"/>
          <p:cNvSpPr>
            <a:spLocks noGrp="1"/>
          </p:cNvSpPr>
          <p:nvPr>
            <p:ph type="title"/>
          </p:nvPr>
        </p:nvSpPr>
        <p:spPr>
          <a:xfrm>
            <a:off x="1463040" y="94129"/>
            <a:ext cx="10530840" cy="1452285"/>
          </a:xfrm>
          <a:prstGeom prst="rect">
            <a:avLst/>
          </a:prstGeom>
        </p:spPr>
        <p:txBody>
          <a:bodyPr/>
          <a:lstStyle>
            <a:lvl1pPr defTabSz="804672">
              <a:defRPr sz="4400"/>
            </a:lvl1pPr>
          </a:lstStyle>
          <a:p>
            <a:r>
              <a:rPr dirty="0">
                <a:solidFill>
                  <a:srgbClr val="FF0000"/>
                </a:solidFill>
                <a:latin typeface="Times New Roman" panose="02020603050405020304" pitchFamily="18" charset="0"/>
                <a:cs typeface="Times New Roman" panose="02020603050405020304" pitchFamily="18" charset="0"/>
              </a:rPr>
              <a:t>Salish Kootenai College’s Bison Cube Satellite</a:t>
            </a:r>
          </a:p>
        </p:txBody>
      </p:sp>
      <p:pic>
        <p:nvPicPr>
          <p:cNvPr id="263" name="Content Placeholder 3" descr="Content Placeholder 3"/>
          <p:cNvPicPr>
            <a:picLocks noChangeAspect="1"/>
          </p:cNvPicPr>
          <p:nvPr/>
        </p:nvPicPr>
        <p:blipFill>
          <a:blip r:embed="rId2">
            <a:extLst/>
          </a:blip>
          <a:srcRect t="14242" b="14243"/>
          <a:stretch>
            <a:fillRect/>
          </a:stretch>
        </p:blipFill>
        <p:spPr>
          <a:xfrm>
            <a:off x="2022476" y="1761565"/>
            <a:ext cx="3846027" cy="2060423"/>
          </a:xfrm>
          <a:prstGeom prst="rect">
            <a:avLst/>
          </a:prstGeom>
          <a:ln w="12700">
            <a:miter lim="400000"/>
          </a:ln>
        </p:spPr>
      </p:pic>
      <p:pic>
        <p:nvPicPr>
          <p:cNvPr id="264" name="Picture 4" descr="Picture 4"/>
          <p:cNvPicPr>
            <a:picLocks noChangeAspect="1"/>
          </p:cNvPicPr>
          <p:nvPr/>
        </p:nvPicPr>
        <p:blipFill>
          <a:blip r:embed="rId3">
            <a:extLst/>
          </a:blip>
          <a:stretch>
            <a:fillRect/>
          </a:stretch>
        </p:blipFill>
        <p:spPr>
          <a:xfrm>
            <a:off x="1499652" y="4037139"/>
            <a:ext cx="3492501" cy="2324101"/>
          </a:xfrm>
          <a:prstGeom prst="rect">
            <a:avLst/>
          </a:prstGeom>
          <a:ln w="12700">
            <a:miter lim="400000"/>
          </a:ln>
        </p:spPr>
      </p:pic>
      <p:pic>
        <p:nvPicPr>
          <p:cNvPr id="2" name="Picture 1">
            <a:extLst>
              <a:ext uri="{FF2B5EF4-FFF2-40B4-BE49-F238E27FC236}">
                <a16:creationId xmlns:a16="http://schemas.microsoft.com/office/drawing/2014/main" id="{31E52E75-E3F4-7D4D-B64D-531CD30883EF}"/>
              </a:ext>
            </a:extLst>
          </p:cNvPr>
          <p:cNvPicPr>
            <a:picLocks noChangeAspect="1"/>
          </p:cNvPicPr>
          <p:nvPr/>
        </p:nvPicPr>
        <p:blipFill>
          <a:blip r:embed="rId4"/>
          <a:stretch>
            <a:fillRect/>
          </a:stretch>
        </p:blipFill>
        <p:spPr>
          <a:xfrm>
            <a:off x="6479575" y="970110"/>
            <a:ext cx="3205511" cy="5703756"/>
          </a:xfrm>
          <a:prstGeom prst="rect">
            <a:avLst/>
          </a:prstGeom>
        </p:spPr>
      </p:pic>
    </p:spTree>
    <p:extLst>
      <p:ext uri="{BB962C8B-B14F-4D97-AF65-F5344CB8AC3E}">
        <p14:creationId xmlns:p14="http://schemas.microsoft.com/office/powerpoint/2010/main" val="1027300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C73827-BA42-534B-B910-B045FEB0154F}"/>
              </a:ext>
            </a:extLst>
          </p:cNvPr>
          <p:cNvSpPr>
            <a:spLocks noGrp="1"/>
          </p:cNvSpPr>
          <p:nvPr>
            <p:ph type="title"/>
          </p:nvPr>
        </p:nvSpPr>
        <p:spPr/>
        <p:txBody>
          <a:bodyPr>
            <a:normAutofit/>
          </a:bodyPr>
          <a:lstStyle/>
          <a:p>
            <a:r>
              <a:rPr lang="en-US" sz="4000" dirty="0">
                <a:solidFill>
                  <a:srgbClr val="FF0000"/>
                </a:solidFill>
                <a:latin typeface="Times New Roman" panose="02020603050405020304" pitchFamily="18" charset="0"/>
                <a:cs typeface="Times New Roman" panose="02020603050405020304" pitchFamily="18" charset="0"/>
              </a:rPr>
              <a:t>Indigenous Research in Farming</a:t>
            </a:r>
          </a:p>
        </p:txBody>
      </p:sp>
      <p:sp>
        <p:nvSpPr>
          <p:cNvPr id="4" name="Content Placeholder 3">
            <a:extLst>
              <a:ext uri="{FF2B5EF4-FFF2-40B4-BE49-F238E27FC236}">
                <a16:creationId xmlns:a16="http://schemas.microsoft.com/office/drawing/2014/main" id="{115233CC-AD82-1349-8911-37C0F699DF16}"/>
              </a:ext>
            </a:extLst>
          </p:cNvPr>
          <p:cNvSpPr>
            <a:spLocks noGrp="1"/>
          </p:cNvSpPr>
          <p:nvPr>
            <p:ph idx="1"/>
          </p:nvPr>
        </p:nvSpPr>
        <p:spPr>
          <a:xfrm>
            <a:off x="1600200" y="2133599"/>
            <a:ext cx="9904412" cy="4195012"/>
          </a:xfrm>
        </p:spPr>
        <p:txBody>
          <a:bodyPr>
            <a:noAutofit/>
          </a:bodyPr>
          <a:lstStyle/>
          <a:p>
            <a:r>
              <a:rPr lang="en-US" sz="2800" dirty="0">
                <a:latin typeface="Times New Roman" panose="02020603050405020304" pitchFamily="18" charset="0"/>
                <a:cs typeface="Times New Roman" panose="02020603050405020304" pitchFamily="18" charset="0"/>
              </a:rPr>
              <a:t>10,000 years ago no corn, just a small grass-like plant called teosinte.</a:t>
            </a:r>
          </a:p>
          <a:p>
            <a:pPr lvl="1"/>
            <a:r>
              <a:rPr lang="en-US" sz="2800" dirty="0">
                <a:latin typeface="Times New Roman" panose="02020603050405020304" pitchFamily="18" charset="0"/>
                <a:cs typeface="Times New Roman" panose="02020603050405020304" pitchFamily="18" charset="0"/>
              </a:rPr>
              <a:t>Today corn feeds over 10 million people,</a:t>
            </a:r>
          </a:p>
          <a:p>
            <a:pPr lvl="1"/>
            <a:r>
              <a:rPr lang="en-US" sz="2800" dirty="0">
                <a:latin typeface="Times New Roman" panose="02020603050405020304" pitchFamily="18" charset="0"/>
                <a:cs typeface="Times New Roman" panose="02020603050405020304" pitchFamily="18" charset="0"/>
              </a:rPr>
              <a:t>Three sisters farming: corn, beans squash</a:t>
            </a:r>
          </a:p>
          <a:p>
            <a:pPr lvl="2"/>
            <a:r>
              <a:rPr lang="en-US" sz="2800" dirty="0">
                <a:latin typeface="Times New Roman" panose="02020603050405020304" pitchFamily="18" charset="0"/>
                <a:cs typeface="Times New Roman" panose="02020603050405020304" pitchFamily="18" charset="0"/>
              </a:rPr>
              <a:t>originated with the Haudenosaunee or "People of the Longhouse".</a:t>
            </a:r>
          </a:p>
          <a:p>
            <a:pPr lvl="1"/>
            <a:r>
              <a:rPr lang="en-US" sz="2800" dirty="0">
                <a:latin typeface="Times New Roman" panose="02020603050405020304" pitchFamily="18" charset="0"/>
                <a:cs typeface="Times New Roman" panose="02020603050405020304" pitchFamily="18" charset="0"/>
              </a:rPr>
              <a:t>Potatoes, tomatoes, chocolate all the result of Indigenous research</a:t>
            </a:r>
          </a:p>
        </p:txBody>
      </p:sp>
      <p:pic>
        <p:nvPicPr>
          <p:cNvPr id="5" name="Picture 4">
            <a:extLst>
              <a:ext uri="{FF2B5EF4-FFF2-40B4-BE49-F238E27FC236}">
                <a16:creationId xmlns:a16="http://schemas.microsoft.com/office/drawing/2014/main" id="{A4EE0523-E37A-8E44-A474-9CB59D78200B}"/>
              </a:ext>
            </a:extLst>
          </p:cNvPr>
          <p:cNvPicPr>
            <a:picLocks noChangeAspect="1"/>
          </p:cNvPicPr>
          <p:nvPr/>
        </p:nvPicPr>
        <p:blipFill>
          <a:blip r:embed="rId2"/>
          <a:stretch>
            <a:fillRect/>
          </a:stretch>
        </p:blipFill>
        <p:spPr>
          <a:xfrm>
            <a:off x="9372599" y="255142"/>
            <a:ext cx="2646947" cy="1716322"/>
          </a:xfrm>
          <a:prstGeom prst="rect">
            <a:avLst/>
          </a:prstGeom>
        </p:spPr>
      </p:pic>
    </p:spTree>
    <p:extLst>
      <p:ext uri="{BB962C8B-B14F-4D97-AF65-F5344CB8AC3E}">
        <p14:creationId xmlns:p14="http://schemas.microsoft.com/office/powerpoint/2010/main" val="577836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1"/>
          <p:cNvSpPr>
            <a:spLocks noGrp="1"/>
          </p:cNvSpPr>
          <p:nvPr>
            <p:ph type="title"/>
          </p:nvPr>
        </p:nvSpPr>
        <p:spPr>
          <a:xfrm>
            <a:off x="1647298" y="94129"/>
            <a:ext cx="8522229" cy="1452285"/>
          </a:xfrm>
          <a:prstGeom prst="rect">
            <a:avLst/>
          </a:prstGeom>
        </p:spPr>
        <p:txBody>
          <a:bodyPr/>
          <a:lstStyle>
            <a:lvl1pPr defTabSz="804672">
              <a:defRPr sz="4400"/>
            </a:lvl1pPr>
          </a:lstStyle>
          <a:p>
            <a:r>
              <a:rPr dirty="0">
                <a:solidFill>
                  <a:srgbClr val="FF0000"/>
                </a:solidFill>
                <a:latin typeface="Times New Roman" panose="02020603050405020304" pitchFamily="18" charset="0"/>
                <a:cs typeface="Times New Roman" panose="02020603050405020304" pitchFamily="18" charset="0"/>
              </a:rPr>
              <a:t>Location of the </a:t>
            </a:r>
            <a:r>
              <a:rPr lang="en-US" dirty="0">
                <a:solidFill>
                  <a:srgbClr val="FF0000"/>
                </a:solidFill>
                <a:latin typeface="Times New Roman" panose="02020603050405020304" pitchFamily="18" charset="0"/>
                <a:cs typeface="Times New Roman" panose="02020603050405020304" pitchFamily="18" charset="0"/>
              </a:rPr>
              <a:t>Tribes in the   Wabanaki Confederation</a:t>
            </a:r>
            <a:endParaRPr dirty="0">
              <a:solidFill>
                <a:srgbClr val="FF0000"/>
              </a:solidFill>
              <a:latin typeface="Times New Roman" panose="02020603050405020304" pitchFamily="18" charset="0"/>
              <a:cs typeface="Times New Roman" panose="02020603050405020304" pitchFamily="18" charset="0"/>
            </a:endParaRPr>
          </a:p>
        </p:txBody>
      </p:sp>
      <p:pic>
        <p:nvPicPr>
          <p:cNvPr id="165" name="Content Placeholder 9" descr="Content Placeholder 9"/>
          <p:cNvPicPr>
            <a:picLocks noChangeAspect="1"/>
          </p:cNvPicPr>
          <p:nvPr/>
        </p:nvPicPr>
        <p:blipFill>
          <a:blip r:embed="rId2">
            <a:extLst/>
          </a:blip>
          <a:srcRect t="20612" b="20612"/>
          <a:stretch>
            <a:fillRect/>
          </a:stretch>
        </p:blipFill>
        <p:spPr>
          <a:xfrm>
            <a:off x="1524001" y="1546411"/>
            <a:ext cx="9397496" cy="5034498"/>
          </a:xfrm>
          <a:prstGeom prst="rect">
            <a:avLst/>
          </a:prstGeom>
          <a:ln w="12700">
            <a:miter lim="400000"/>
          </a:ln>
        </p:spPr>
      </p:pic>
    </p:spTree>
    <p:extLst>
      <p:ext uri="{BB962C8B-B14F-4D97-AF65-F5344CB8AC3E}">
        <p14:creationId xmlns:p14="http://schemas.microsoft.com/office/powerpoint/2010/main" val="223324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A647E-7D34-3B41-AC73-632B35408EB7}"/>
              </a:ext>
            </a:extLst>
          </p:cNvPr>
          <p:cNvSpPr>
            <a:spLocks noGrp="1"/>
          </p:cNvSpPr>
          <p:nvPr>
            <p:ph type="title"/>
          </p:nvPr>
        </p:nvSpPr>
        <p:spPr>
          <a:xfrm>
            <a:off x="2219947" y="130815"/>
            <a:ext cx="8911687" cy="1280890"/>
          </a:xfrm>
        </p:spPr>
        <p:txBody>
          <a:bodyPr/>
          <a:lstStyle/>
          <a:p>
            <a:r>
              <a:rPr lang="en-US" dirty="0"/>
              <a:t>        </a:t>
            </a:r>
            <a:r>
              <a:rPr lang="en-US" dirty="0">
                <a:solidFill>
                  <a:srgbClr val="FF0000"/>
                </a:solidFill>
                <a:latin typeface="Times New Roman" panose="02020603050405020304" pitchFamily="18" charset="0"/>
                <a:cs typeface="Times New Roman" panose="02020603050405020304" pitchFamily="18" charset="0"/>
              </a:rPr>
              <a:t>Three Sisters Farming</a:t>
            </a:r>
          </a:p>
        </p:txBody>
      </p:sp>
      <p:pic>
        <p:nvPicPr>
          <p:cNvPr id="7" name="Content Placeholder 6">
            <a:extLst>
              <a:ext uri="{FF2B5EF4-FFF2-40B4-BE49-F238E27FC236}">
                <a16:creationId xmlns:a16="http://schemas.microsoft.com/office/drawing/2014/main" id="{3B933EE9-D338-DC49-9EF6-6380848A39D4}"/>
              </a:ext>
            </a:extLst>
          </p:cNvPr>
          <p:cNvPicPr>
            <a:picLocks noGrp="1" noChangeAspect="1"/>
          </p:cNvPicPr>
          <p:nvPr>
            <p:ph idx="1"/>
          </p:nvPr>
        </p:nvPicPr>
        <p:blipFill>
          <a:blip r:embed="rId2"/>
          <a:stretch>
            <a:fillRect/>
          </a:stretch>
        </p:blipFill>
        <p:spPr>
          <a:xfrm>
            <a:off x="2219947" y="774023"/>
            <a:ext cx="7525872" cy="5608240"/>
          </a:xfrm>
        </p:spPr>
      </p:pic>
    </p:spTree>
    <p:extLst>
      <p:ext uri="{BB962C8B-B14F-4D97-AF65-F5344CB8AC3E}">
        <p14:creationId xmlns:p14="http://schemas.microsoft.com/office/powerpoint/2010/main" val="3952335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a:spLocks noGrp="1"/>
          </p:cNvSpPr>
          <p:nvPr>
            <p:ph type="title"/>
          </p:nvPr>
        </p:nvSpPr>
        <p:spPr>
          <a:xfrm>
            <a:off x="2022476" y="94129"/>
            <a:ext cx="8147051" cy="1452285"/>
          </a:xfrm>
          <a:prstGeom prst="rect">
            <a:avLst/>
          </a:prstGeom>
        </p:spPr>
        <p:txBody>
          <a:bodyPr/>
          <a:lstStyle>
            <a:lvl1pPr defTabSz="804672">
              <a:defRPr sz="4400"/>
            </a:lvl1pPr>
          </a:lstStyle>
          <a:p>
            <a:r>
              <a:rPr dirty="0">
                <a:solidFill>
                  <a:srgbClr val="FF0000"/>
                </a:solidFill>
                <a:latin typeface="Times New Roman" panose="02020603050405020304" pitchFamily="18" charset="0"/>
                <a:cs typeface="Times New Roman" panose="02020603050405020304" pitchFamily="18" charset="0"/>
              </a:rPr>
              <a:t>Western and Indigenous Scientific Method</a:t>
            </a:r>
          </a:p>
        </p:txBody>
      </p:sp>
      <p:sp>
        <p:nvSpPr>
          <p:cNvPr id="232" name="Text Placeholder 2"/>
          <p:cNvSpPr>
            <a:spLocks noGrp="1"/>
          </p:cNvSpPr>
          <p:nvPr>
            <p:ph type="body" idx="1"/>
          </p:nvPr>
        </p:nvSpPr>
        <p:spPr>
          <a:xfrm>
            <a:off x="1322614" y="1546414"/>
            <a:ext cx="9189813" cy="4933149"/>
          </a:xfrm>
          <a:prstGeom prst="rect">
            <a:avLst/>
          </a:prstGeom>
        </p:spPr>
        <p:txBody>
          <a:bodyPr>
            <a:noAutofit/>
          </a:bodyPr>
          <a:lstStyle/>
          <a:p>
            <a:r>
              <a:rPr sz="2800" dirty="0">
                <a:latin typeface="Times New Roman" panose="02020603050405020304" pitchFamily="18" charset="0"/>
                <a:cs typeface="Times New Roman" panose="02020603050405020304" pitchFamily="18" charset="0"/>
              </a:rPr>
              <a:t>Step 1: </a:t>
            </a:r>
            <a:r>
              <a:rPr sz="2800" b="1" dirty="0">
                <a:latin typeface="Times New Roman" panose="02020603050405020304" pitchFamily="18" charset="0"/>
                <a:cs typeface="Times New Roman" panose="02020603050405020304" pitchFamily="18" charset="0"/>
              </a:rPr>
              <a:t>OBSERVATION</a:t>
            </a:r>
            <a:r>
              <a:rPr sz="2800" dirty="0">
                <a:latin typeface="Times New Roman" panose="02020603050405020304" pitchFamily="18" charset="0"/>
                <a:cs typeface="Times New Roman" panose="02020603050405020304" pitchFamily="18" charset="0"/>
              </a:rPr>
              <a:t> (for the purpose of gathering information)</a:t>
            </a:r>
          </a:p>
          <a:p>
            <a:r>
              <a:rPr sz="2800" dirty="0">
                <a:latin typeface="Times New Roman" panose="02020603050405020304" pitchFamily="18" charset="0"/>
                <a:cs typeface="Times New Roman" panose="02020603050405020304" pitchFamily="18" charset="0"/>
              </a:rPr>
              <a:t>Step 2: </a:t>
            </a:r>
            <a:r>
              <a:rPr sz="2800" b="1" dirty="0">
                <a:latin typeface="Times New Roman" panose="02020603050405020304" pitchFamily="18" charset="0"/>
                <a:cs typeface="Times New Roman" panose="02020603050405020304" pitchFamily="18" charset="0"/>
              </a:rPr>
              <a:t>HYPOTHESIS FORMULATION</a:t>
            </a:r>
            <a:r>
              <a:rPr sz="2800" dirty="0">
                <a:latin typeface="Times New Roman" panose="02020603050405020304" pitchFamily="18" charset="0"/>
                <a:cs typeface="Times New Roman" panose="02020603050405020304" pitchFamily="18" charset="0"/>
              </a:rPr>
              <a:t> (a general conclusion [generalization] based on that observed in Step 1)</a:t>
            </a:r>
            <a:r>
              <a:rPr lang="en-US" sz="2800" dirty="0">
                <a:latin typeface="Times New Roman" panose="02020603050405020304" pitchFamily="18" charset="0"/>
                <a:cs typeface="Times New Roman" panose="02020603050405020304" pitchFamily="18" charset="0"/>
              </a:rPr>
              <a:t> also called making a hunch about the observation.</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Step 3: </a:t>
            </a:r>
            <a:r>
              <a:rPr sz="2800" b="1" dirty="0">
                <a:latin typeface="Times New Roman" panose="02020603050405020304" pitchFamily="18" charset="0"/>
                <a:cs typeface="Times New Roman" panose="02020603050405020304" pitchFamily="18" charset="0"/>
              </a:rPr>
              <a:t>EXTRAPOLATION</a:t>
            </a:r>
            <a:r>
              <a:rPr sz="2800" dirty="0">
                <a:latin typeface="Times New Roman" panose="02020603050405020304" pitchFamily="18" charset="0"/>
                <a:cs typeface="Times New Roman" panose="02020603050405020304" pitchFamily="18" charset="0"/>
              </a:rPr>
              <a:t> (from generalization to a specific appli</a:t>
            </a:r>
            <a:r>
              <a:rPr lang="en-US" sz="2800" dirty="0">
                <a:latin typeface="Times New Roman" panose="02020603050405020304" pitchFamily="18" charset="0"/>
                <a:cs typeface="Times New Roman" panose="02020603050405020304" pitchFamily="18" charset="0"/>
              </a:rPr>
              <a:t>cation</a:t>
            </a:r>
            <a:r>
              <a:rPr sz="2800" dirty="0">
                <a:latin typeface="Times New Roman" panose="02020603050405020304" pitchFamily="18" charset="0"/>
                <a:cs typeface="Times New Roman" panose="02020603050405020304" pitchFamily="18" charset="0"/>
              </a:rPr>
              <a:t> in a previously unknown area)</a:t>
            </a:r>
            <a:r>
              <a:rPr lang="en-US" sz="2800" dirty="0">
                <a:latin typeface="Times New Roman" panose="02020603050405020304" pitchFamily="18" charset="0"/>
                <a:cs typeface="Times New Roman" panose="02020603050405020304" pitchFamily="18" charset="0"/>
              </a:rPr>
              <a:t> </a:t>
            </a:r>
            <a:endParaRPr sz="2800" dirty="0">
              <a:latin typeface="Times New Roman" panose="02020603050405020304" pitchFamily="18" charset="0"/>
              <a:cs typeface="Times New Roman" panose="02020603050405020304" pitchFamily="18" charset="0"/>
            </a:endParaRPr>
          </a:p>
          <a:p>
            <a:r>
              <a:rPr sz="2800" dirty="0">
                <a:latin typeface="Times New Roman" panose="02020603050405020304" pitchFamily="18" charset="0"/>
                <a:cs typeface="Times New Roman" panose="02020603050405020304" pitchFamily="18" charset="0"/>
              </a:rPr>
              <a:t>Step 4: </a:t>
            </a:r>
            <a:r>
              <a:rPr sz="2800" b="1" dirty="0">
                <a:latin typeface="Times New Roman" panose="02020603050405020304" pitchFamily="18" charset="0"/>
                <a:cs typeface="Times New Roman" panose="02020603050405020304" pitchFamily="18" charset="0"/>
              </a:rPr>
              <a:t>OBSERVATION </a:t>
            </a:r>
            <a:r>
              <a:rPr sz="2800" dirty="0">
                <a:latin typeface="Times New Roman" panose="02020603050405020304" pitchFamily="18" charset="0"/>
                <a:cs typeface="Times New Roman" panose="02020603050405020304" pitchFamily="18" charset="0"/>
              </a:rPr>
              <a:t>(for the purpose of corroborating the generalization</a:t>
            </a:r>
            <a:r>
              <a:rPr sz="2800" dirty="0"/>
              <a:t>)</a:t>
            </a:r>
            <a:r>
              <a:rPr lang="en-US" sz="2800" dirty="0"/>
              <a:t>. </a:t>
            </a:r>
            <a:r>
              <a:rPr lang="en-US" sz="2800" dirty="0">
                <a:latin typeface="Times New Roman" panose="02020603050405020304" pitchFamily="18" charset="0"/>
                <a:cs typeface="Times New Roman" panose="02020603050405020304" pitchFamily="18" charset="0"/>
              </a:rPr>
              <a:t>Does it happen again?</a:t>
            </a:r>
            <a:endParaRPr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41513BA-5441-994C-BA1B-B32CB496A1DC}"/>
              </a:ext>
            </a:extLst>
          </p:cNvPr>
          <p:cNvPicPr>
            <a:picLocks noChangeAspect="1"/>
          </p:cNvPicPr>
          <p:nvPr/>
        </p:nvPicPr>
        <p:blipFill>
          <a:blip r:embed="rId3"/>
          <a:stretch>
            <a:fillRect/>
          </a:stretch>
        </p:blipFill>
        <p:spPr>
          <a:xfrm flipH="1">
            <a:off x="9965634" y="0"/>
            <a:ext cx="2098726" cy="1318262"/>
          </a:xfrm>
          <a:prstGeom prst="rect">
            <a:avLst/>
          </a:prstGeom>
        </p:spPr>
      </p:pic>
    </p:spTree>
    <p:extLst>
      <p:ext uri="{BB962C8B-B14F-4D97-AF65-F5344CB8AC3E}">
        <p14:creationId xmlns:p14="http://schemas.microsoft.com/office/powerpoint/2010/main" val="352322628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3"/>
          <p:cNvSpPr>
            <a:spLocks noGrp="1"/>
          </p:cNvSpPr>
          <p:nvPr>
            <p:ph type="title"/>
          </p:nvPr>
        </p:nvSpPr>
        <p:spPr>
          <a:xfrm>
            <a:off x="1524000" y="4343398"/>
            <a:ext cx="8645526" cy="1346014"/>
          </a:xfrm>
          <a:prstGeom prst="rect">
            <a:avLst/>
          </a:prstGeom>
        </p:spPr>
        <p:txBody>
          <a:bodyPr>
            <a:normAutofit/>
          </a:bodyPr>
          <a:lstStyle>
            <a:lvl1pPr defTabSz="795527">
              <a:lnSpc>
                <a:spcPts val="5500"/>
              </a:lnSpc>
              <a:defRPr sz="4698">
                <a:solidFill>
                  <a:srgbClr val="000000"/>
                </a:solidFill>
                <a:effectLst>
                  <a:outerShdw blurRad="22098" dist="16573" dir="4200000" rotWithShape="0">
                    <a:srgbClr val="000000">
                      <a:alpha val="40000"/>
                    </a:srgbClr>
                  </a:outerShdw>
                </a:effectLst>
              </a:defRPr>
            </a:lvl1pPr>
          </a:lstStyle>
          <a:p>
            <a:r>
              <a:rPr b="0" dirty="0">
                <a:solidFill>
                  <a:srgbClr val="FF0000"/>
                </a:solidFill>
                <a:latin typeface="Times New Roman" panose="02020603050405020304" pitchFamily="18" charset="0"/>
                <a:cs typeface="Times New Roman" panose="02020603050405020304" pitchFamily="18" charset="0"/>
              </a:rPr>
              <a:t>Looking forward Reaching Back</a:t>
            </a:r>
          </a:p>
        </p:txBody>
      </p:sp>
      <p:sp>
        <p:nvSpPr>
          <p:cNvPr id="200" name="Subtitle 4"/>
          <p:cNvSpPr>
            <a:spLocks noGrp="1"/>
          </p:cNvSpPr>
          <p:nvPr>
            <p:ph type="body" sz="quarter" idx="1"/>
          </p:nvPr>
        </p:nvSpPr>
        <p:spPr>
          <a:xfrm>
            <a:off x="2022475" y="5688106"/>
            <a:ext cx="8147050" cy="858589"/>
          </a:xfrm>
          <a:prstGeom prst="rect">
            <a:avLst/>
          </a:prstGeom>
        </p:spPr>
        <p:txBody>
          <a:bodyPr>
            <a:normAutofit lnSpcReduction="10000"/>
          </a:bodyPr>
          <a:lstStyle>
            <a:lvl1pPr defTabSz="822959">
              <a:defRPr sz="2520">
                <a:solidFill>
                  <a:srgbClr val="000000"/>
                </a:solidFill>
                <a:effectLst>
                  <a:outerShdw blurRad="22860" dist="22860" dir="4200000" rotWithShape="0">
                    <a:srgbClr val="000000">
                      <a:alpha val="40000"/>
                    </a:srgbClr>
                  </a:outerShdw>
                </a:effectLst>
              </a:defRPr>
            </a:lvl1pPr>
          </a:lstStyle>
          <a:p>
            <a:r>
              <a:rPr dirty="0">
                <a:latin typeface="Times New Roman" panose="02020603050405020304" pitchFamily="18" charset="0"/>
                <a:cs typeface="Times New Roman" panose="02020603050405020304" pitchFamily="18" charset="0"/>
              </a:rPr>
              <a:t>Solving problems for our future but remembering our paradigm, history and ancestral knowledge</a:t>
            </a:r>
            <a:r>
              <a:rPr dirty="0"/>
              <a:t>. </a:t>
            </a:r>
          </a:p>
        </p:txBody>
      </p:sp>
      <p:grpSp>
        <p:nvGrpSpPr>
          <p:cNvPr id="203" name="Picture Placeholder 1"/>
          <p:cNvGrpSpPr/>
          <p:nvPr/>
        </p:nvGrpSpPr>
        <p:grpSpPr>
          <a:xfrm>
            <a:off x="2465613" y="317500"/>
            <a:ext cx="6468915" cy="3536044"/>
            <a:chOff x="0" y="0"/>
            <a:chExt cx="6577569" cy="4256073"/>
          </a:xfrm>
        </p:grpSpPr>
        <p:sp>
          <p:nvSpPr>
            <p:cNvPr id="201" name="Rectangle"/>
            <p:cNvSpPr/>
            <p:nvPr/>
          </p:nvSpPr>
          <p:spPr>
            <a:xfrm>
              <a:off x="0" y="0"/>
              <a:ext cx="6577570" cy="4256074"/>
            </a:xfrm>
            <a:prstGeom prst="rect">
              <a:avLst/>
            </a:prstGeom>
            <a:solidFill>
              <a:srgbClr val="000000"/>
            </a:solidFill>
            <a:ln w="12700" cap="flat">
              <a:noFill/>
              <a:miter lim="400000"/>
            </a:ln>
            <a:effectLst/>
          </p:spPr>
          <p:txBody>
            <a:bodyPr wrap="square" lIns="45719" tIns="45719" rIns="45719" bIns="45719" numCol="1" anchor="ctr">
              <a:noAutofit/>
            </a:bodyPr>
            <a:lstStyle/>
            <a:p>
              <a:endParaRPr dirty="0"/>
            </a:p>
          </p:txBody>
        </p:sp>
        <p:pic>
          <p:nvPicPr>
            <p:cNvPr id="202" name="image12.jpeg" descr="image12.jpeg"/>
            <p:cNvPicPr>
              <a:picLocks noChangeAspect="1"/>
            </p:cNvPicPr>
            <p:nvPr/>
          </p:nvPicPr>
          <p:blipFill>
            <a:blip r:embed="rId2">
              <a:extLst/>
            </a:blip>
            <a:srcRect t="6863" b="6863"/>
            <a:stretch>
              <a:fillRect/>
            </a:stretch>
          </p:blipFill>
          <p:spPr>
            <a:xfrm>
              <a:off x="0" y="-1"/>
              <a:ext cx="6577570" cy="4256075"/>
            </a:xfrm>
            <a:prstGeom prst="rect">
              <a:avLst/>
            </a:prstGeom>
            <a:ln w="127000" cap="sq">
              <a:solidFill>
                <a:srgbClr val="000000"/>
              </a:solidFill>
              <a:prstDash val="solid"/>
              <a:miter lim="800000"/>
            </a:ln>
            <a:effectLst>
              <a:outerShdw blurRad="63500" rotWithShape="0">
                <a:srgbClr val="F4F4EF">
                  <a:alpha val="40000"/>
                </a:srgbClr>
              </a:outerShdw>
            </a:effectLst>
          </p:spPr>
        </p:pic>
      </p:grpSp>
      <p:pic>
        <p:nvPicPr>
          <p:cNvPr id="7" name="Picture 6">
            <a:extLst>
              <a:ext uri="{FF2B5EF4-FFF2-40B4-BE49-F238E27FC236}">
                <a16:creationId xmlns:a16="http://schemas.microsoft.com/office/drawing/2014/main" id="{891D5934-0FD2-DB45-9C28-ACCE08BC9621}"/>
              </a:ext>
            </a:extLst>
          </p:cNvPr>
          <p:cNvPicPr>
            <a:picLocks noChangeAspect="1"/>
          </p:cNvPicPr>
          <p:nvPr/>
        </p:nvPicPr>
        <p:blipFill>
          <a:blip r:embed="rId3"/>
          <a:stretch>
            <a:fillRect/>
          </a:stretch>
        </p:blipFill>
        <p:spPr>
          <a:xfrm rot="5400000">
            <a:off x="11084724" y="131216"/>
            <a:ext cx="1265458" cy="949093"/>
          </a:xfrm>
          <a:prstGeom prst="rect">
            <a:avLst/>
          </a:prstGeom>
        </p:spPr>
      </p:pic>
    </p:spTree>
    <p:extLst>
      <p:ext uri="{BB962C8B-B14F-4D97-AF65-F5344CB8AC3E}">
        <p14:creationId xmlns:p14="http://schemas.microsoft.com/office/powerpoint/2010/main" val="281245761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AF348-0AE5-E14A-9D99-4F6A0712FE73}"/>
              </a:ext>
            </a:extLst>
          </p:cNvPr>
          <p:cNvSpPr>
            <a:spLocks noGrp="1"/>
          </p:cNvSpPr>
          <p:nvPr>
            <p:ph type="title"/>
          </p:nvPr>
        </p:nvSpPr>
        <p:spPr/>
        <p:txBody>
          <a:bodyPr/>
          <a:lstStyle/>
          <a:p>
            <a:r>
              <a:rPr lang="en-US" dirty="0">
                <a:solidFill>
                  <a:srgbClr val="FFC000"/>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Indigenous Research</a:t>
            </a:r>
          </a:p>
        </p:txBody>
      </p:sp>
      <p:sp>
        <p:nvSpPr>
          <p:cNvPr id="8" name="Content Placeholder 7">
            <a:extLst>
              <a:ext uri="{FF2B5EF4-FFF2-40B4-BE49-F238E27FC236}">
                <a16:creationId xmlns:a16="http://schemas.microsoft.com/office/drawing/2014/main" id="{88AF34DC-7AD6-154D-A35F-B8E1FF65C96A}"/>
              </a:ext>
            </a:extLst>
          </p:cNvPr>
          <p:cNvSpPr>
            <a:spLocks noGrp="1"/>
          </p:cNvSpPr>
          <p:nvPr>
            <p:ph idx="1"/>
          </p:nvPr>
        </p:nvSpPr>
        <p:spPr>
          <a:xfrm>
            <a:off x="729205" y="2133600"/>
            <a:ext cx="10775407" cy="3777622"/>
          </a:xfrm>
        </p:spPr>
        <p:txBody>
          <a:bodyPr>
            <a:normAutofit/>
          </a:bodyPr>
          <a:lstStyle/>
          <a:p>
            <a:pPr>
              <a:buFont typeface="Arial" panose="020B0604020202020204" pitchFamily="34" charset="0"/>
              <a:buChar char="•"/>
              <a:defRPr sz="2400"/>
            </a:pPr>
            <a:r>
              <a:rPr lang="en-US" sz="2800" dirty="0">
                <a:latin typeface="Times New Roman" panose="02020603050405020304" pitchFamily="18" charset="0"/>
                <a:cs typeface="Times New Roman" panose="02020603050405020304" pitchFamily="18" charset="0"/>
              </a:rPr>
              <a:t>Targets a local phenomenon (Place Based) instead of using external theory from the West to identify and define a research issue.</a:t>
            </a:r>
          </a:p>
          <a:p>
            <a:pPr>
              <a:buFont typeface="Arial" panose="020B0604020202020204" pitchFamily="34" charset="0"/>
              <a:buChar char="•"/>
              <a:defRPr sz="2400"/>
            </a:pPr>
            <a:endParaRPr lang="en-US" sz="2800" dirty="0">
              <a:latin typeface="Times New Roman" panose="02020603050405020304" pitchFamily="18" charset="0"/>
              <a:cs typeface="Times New Roman" panose="02020603050405020304" pitchFamily="18" charset="0"/>
            </a:endParaRPr>
          </a:p>
          <a:p>
            <a:pPr marL="0" indent="0">
              <a:buNone/>
              <a:defRPr sz="2400"/>
            </a:pPr>
            <a:r>
              <a:rPr lang="en-US" sz="2800" dirty="0">
                <a:latin typeface="Times New Roman" panose="02020603050405020304" pitchFamily="18" charset="0"/>
                <a:cs typeface="Times New Roman" panose="02020603050405020304" pitchFamily="18" charset="0"/>
              </a:rPr>
              <a:t>* Can be integrative, that is, combining Western and Indigenous theories; Mixed Methods. Two-Eyed Seeing: Albert Marshall Mi’kmaq Elder.</a:t>
            </a:r>
            <a:endParaRPr lang="en-US" sz="2800" dirty="0">
              <a:solidFill>
                <a:schemeClr val="bg1"/>
              </a:solidFill>
              <a:latin typeface="Times New Roman" panose="02020603050405020304" pitchFamily="18" charset="0"/>
              <a:cs typeface="Times New Roman" panose="02020603050405020304" pitchFamily="18" charset="0"/>
            </a:endParaRPr>
          </a:p>
          <a:p>
            <a:pPr eaLnBrk="1" hangingPunct="1">
              <a:defRPr/>
            </a:pPr>
            <a:endParaRPr lang="en-US" dirty="0"/>
          </a:p>
        </p:txBody>
      </p:sp>
      <p:sp>
        <p:nvSpPr>
          <p:cNvPr id="9" name="Content Placeholder 8">
            <a:extLst>
              <a:ext uri="{FF2B5EF4-FFF2-40B4-BE49-F238E27FC236}">
                <a16:creationId xmlns:a16="http://schemas.microsoft.com/office/drawing/2014/main" id="{B2120E4B-857A-0B43-9FB1-0FE059828394}"/>
              </a:ext>
            </a:extLst>
          </p:cNvPr>
          <p:cNvSpPr>
            <a:spLocks noGrp="1"/>
          </p:cNvSpPr>
          <p:nvPr>
            <p:ph sz="half" idx="4294967295"/>
          </p:nvPr>
        </p:nvSpPr>
        <p:spPr>
          <a:xfrm flipH="1" flipV="1">
            <a:off x="12191999" y="6280150"/>
            <a:ext cx="215808" cy="202945"/>
          </a:xfrm>
        </p:spPr>
        <p:txBody>
          <a:bodyPr>
            <a:normAutofit fontScale="47500" lnSpcReduction="20000"/>
          </a:bodyPr>
          <a:lstStyle/>
          <a:p>
            <a:pPr eaLnBrk="1" hangingPunct="1">
              <a:defRPr/>
            </a:pPr>
            <a:endParaRPr lang="en-US" dirty="0"/>
          </a:p>
          <a:p>
            <a:pPr eaLnBrk="1" hangingPunct="1">
              <a:defRPr/>
            </a:pPr>
            <a:endParaRPr lang="en-US" dirty="0"/>
          </a:p>
          <a:p>
            <a:pPr eaLnBrk="1" hangingPunct="1">
              <a:defRPr/>
            </a:pPr>
            <a:endParaRPr lang="en-US" dirty="0"/>
          </a:p>
        </p:txBody>
      </p:sp>
      <p:pic>
        <p:nvPicPr>
          <p:cNvPr id="5" name="Picture 4">
            <a:extLst>
              <a:ext uri="{FF2B5EF4-FFF2-40B4-BE49-F238E27FC236}">
                <a16:creationId xmlns:a16="http://schemas.microsoft.com/office/drawing/2014/main" id="{162C4ADF-5A07-4341-ADBF-589C45A2CFCA}"/>
              </a:ext>
            </a:extLst>
          </p:cNvPr>
          <p:cNvPicPr>
            <a:picLocks noChangeAspect="1"/>
          </p:cNvPicPr>
          <p:nvPr/>
        </p:nvPicPr>
        <p:blipFill>
          <a:blip r:embed="rId2"/>
          <a:stretch>
            <a:fillRect/>
          </a:stretch>
        </p:blipFill>
        <p:spPr>
          <a:xfrm>
            <a:off x="10590835" y="0"/>
            <a:ext cx="1516283" cy="1664937"/>
          </a:xfrm>
          <a:prstGeom prst="rect">
            <a:avLst/>
          </a:prstGeom>
        </p:spPr>
      </p:pic>
    </p:spTree>
    <p:extLst>
      <p:ext uri="{BB962C8B-B14F-4D97-AF65-F5344CB8AC3E}">
        <p14:creationId xmlns:p14="http://schemas.microsoft.com/office/powerpoint/2010/main" val="80781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0CEAB-F231-6E4C-A904-E9A6C3F0B6AB}"/>
              </a:ext>
            </a:extLst>
          </p:cNvPr>
          <p:cNvSpPr>
            <a:spLocks noGrp="1"/>
          </p:cNvSpPr>
          <p:nvPr>
            <p:ph type="title"/>
          </p:nvPr>
        </p:nvSpPr>
        <p:spPr>
          <a:xfrm>
            <a:off x="2592925" y="486137"/>
            <a:ext cx="8183105" cy="1418863"/>
          </a:xfrm>
        </p:spPr>
        <p:txBody>
          <a:bodyPr/>
          <a:lstStyle/>
          <a:p>
            <a:r>
              <a:rPr lang="en-US" dirty="0">
                <a:solidFill>
                  <a:srgbClr val="FF0000"/>
                </a:solidFill>
              </a:rPr>
              <a:t>          </a:t>
            </a:r>
            <a:r>
              <a:rPr lang="en-US" dirty="0">
                <a:solidFill>
                  <a:srgbClr val="FF0000"/>
                </a:solidFill>
                <a:latin typeface="Times New Roman" panose="02020603050405020304" pitchFamily="18" charset="0"/>
                <a:cs typeface="Times New Roman" panose="02020603050405020304" pitchFamily="18" charset="0"/>
              </a:rPr>
              <a:t>Indigenous Research</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93E8406-7008-9B4C-A092-211A9003C7C1}"/>
              </a:ext>
            </a:extLst>
          </p:cNvPr>
          <p:cNvSpPr>
            <a:spLocks noGrp="1"/>
          </p:cNvSpPr>
          <p:nvPr>
            <p:ph idx="1"/>
          </p:nvPr>
        </p:nvSpPr>
        <p:spPr>
          <a:xfrm>
            <a:off x="1141411" y="1816275"/>
            <a:ext cx="9905999" cy="4847572"/>
          </a:xfrm>
        </p:spPr>
        <p:txBody>
          <a:bodyPr>
            <a:normAutofit/>
          </a:bodyPr>
          <a:lstStyle/>
          <a:p>
            <a:r>
              <a:rPr lang="en-US" sz="3200" dirty="0">
                <a:latin typeface="Times New Roman" panose="02020603050405020304" pitchFamily="18" charset="0"/>
                <a:cs typeface="Times New Roman" panose="02020603050405020304" pitchFamily="18" charset="0"/>
              </a:rPr>
              <a:t>It is context-sensitive and creates locally relevant methods, and theories derived from local experiences, and traditional Indigenous knowledges.</a:t>
            </a:r>
          </a:p>
          <a:p>
            <a:pPr marL="0" indent="0">
              <a:buNone/>
            </a:pP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Assumptions about what counts as reality, knowledge, and values in research are informed by an Indigenous Paradigm.</a:t>
            </a:r>
          </a:p>
        </p:txBody>
      </p:sp>
      <p:sp>
        <p:nvSpPr>
          <p:cNvPr id="4" name="Footer Placeholder 3">
            <a:extLst>
              <a:ext uri="{FF2B5EF4-FFF2-40B4-BE49-F238E27FC236}">
                <a16:creationId xmlns:a16="http://schemas.microsoft.com/office/drawing/2014/main" id="{891F0F5F-9706-5B49-BF78-AE9D6594DF57}"/>
              </a:ext>
            </a:extLst>
          </p:cNvPr>
          <p:cNvSpPr>
            <a:spLocks noGrp="1"/>
          </p:cNvSpPr>
          <p:nvPr>
            <p:ph type="ftr" sz="quarter" idx="11"/>
          </p:nvPr>
        </p:nvSpPr>
        <p:spPr/>
        <p:txBody>
          <a:bodyPr/>
          <a:lstStyle/>
          <a:p>
            <a:r>
              <a:rPr lang="en-US" dirty="0"/>
              <a:t>  Caribou Crossing Research Consulting</a:t>
            </a:r>
          </a:p>
        </p:txBody>
      </p:sp>
      <p:pic>
        <p:nvPicPr>
          <p:cNvPr id="6" name="Picture 5">
            <a:extLst>
              <a:ext uri="{FF2B5EF4-FFF2-40B4-BE49-F238E27FC236}">
                <a16:creationId xmlns:a16="http://schemas.microsoft.com/office/drawing/2014/main" id="{E76703E6-3F77-9542-B155-D0DCB0393C97}"/>
              </a:ext>
            </a:extLst>
          </p:cNvPr>
          <p:cNvPicPr>
            <a:picLocks noChangeAspect="1"/>
          </p:cNvPicPr>
          <p:nvPr/>
        </p:nvPicPr>
        <p:blipFill>
          <a:blip r:embed="rId2"/>
          <a:stretch>
            <a:fillRect/>
          </a:stretch>
        </p:blipFill>
        <p:spPr>
          <a:xfrm flipV="1">
            <a:off x="10544537" y="0"/>
            <a:ext cx="1853877" cy="2471836"/>
          </a:xfrm>
          <a:prstGeom prst="rect">
            <a:avLst/>
          </a:prstGeom>
        </p:spPr>
      </p:pic>
    </p:spTree>
    <p:extLst>
      <p:ext uri="{BB962C8B-B14F-4D97-AF65-F5344CB8AC3E}">
        <p14:creationId xmlns:p14="http://schemas.microsoft.com/office/powerpoint/2010/main" val="1401972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14015A-94E4-654E-864D-20E0C8A03DC5}"/>
              </a:ext>
            </a:extLst>
          </p:cNvPr>
          <p:cNvSpPr>
            <a:spLocks noGrp="1"/>
          </p:cNvSpPr>
          <p:nvPr>
            <p:ph type="title"/>
          </p:nvPr>
        </p:nvSpPr>
        <p:spPr>
          <a:xfrm>
            <a:off x="613775" y="618518"/>
            <a:ext cx="10730500" cy="1478570"/>
          </a:xfrm>
        </p:spPr>
        <p:txBody>
          <a:bodyPr/>
          <a:lstStyle/>
          <a:p>
            <a:br>
              <a:rPr lang="en-US" dirty="0">
                <a:solidFill>
                  <a:srgbClr val="FF0000"/>
                </a:solidFill>
              </a:rPr>
            </a:br>
            <a:r>
              <a:rPr lang="en-US" dirty="0">
                <a:solidFill>
                  <a:srgbClr val="FF0000"/>
                </a:solidFill>
                <a:latin typeface="Times New Roman" panose="02020603050405020304" pitchFamily="18" charset="0"/>
                <a:cs typeface="Times New Roman" panose="02020603050405020304" pitchFamily="18" charset="0"/>
              </a:rPr>
              <a:t>An Indigenous Paradigm is a belief concerning:</a:t>
            </a:r>
          </a:p>
        </p:txBody>
      </p:sp>
      <p:sp>
        <p:nvSpPr>
          <p:cNvPr id="6" name="Content Placeholder 5">
            <a:extLst>
              <a:ext uri="{FF2B5EF4-FFF2-40B4-BE49-F238E27FC236}">
                <a16:creationId xmlns:a16="http://schemas.microsoft.com/office/drawing/2014/main" id="{68BE2D50-01F3-1A40-AAE5-5F2ABCC1374B}"/>
              </a:ext>
            </a:extLst>
          </p:cNvPr>
          <p:cNvSpPr>
            <a:spLocks noGrp="1"/>
          </p:cNvSpPr>
          <p:nvPr>
            <p:ph idx="1"/>
          </p:nvPr>
        </p:nvSpPr>
        <p:spPr>
          <a:xfrm>
            <a:off x="1141412" y="2249487"/>
            <a:ext cx="9905999" cy="3894138"/>
          </a:xfrm>
        </p:spPr>
        <p:txBody>
          <a:bodyPr>
            <a:noAutofit/>
          </a:bodyPr>
          <a:lstStyle/>
          <a:p>
            <a:pPr algn="l">
              <a:lnSpc>
                <a:spcPct val="80000"/>
              </a:lnSpc>
              <a:defRPr sz="2900"/>
            </a:pPr>
            <a:r>
              <a:rPr lang="en-US" sz="3200" dirty="0">
                <a:latin typeface="Times New Roman" panose="02020603050405020304" pitchFamily="18" charset="0"/>
                <a:cs typeface="Times New Roman" panose="02020603050405020304" pitchFamily="18" charset="0"/>
              </a:rPr>
              <a:t>Culture</a:t>
            </a:r>
          </a:p>
          <a:p>
            <a:pPr algn="l">
              <a:lnSpc>
                <a:spcPct val="80000"/>
              </a:lnSpc>
              <a:defRPr sz="2900"/>
            </a:pPr>
            <a:r>
              <a:rPr lang="en-US" sz="3200" dirty="0">
                <a:latin typeface="Times New Roman" panose="02020603050405020304" pitchFamily="18" charset="0"/>
                <a:cs typeface="Times New Roman" panose="02020603050405020304" pitchFamily="18" charset="0"/>
              </a:rPr>
              <a:t>Ceremonies</a:t>
            </a:r>
          </a:p>
          <a:p>
            <a:pPr algn="l">
              <a:lnSpc>
                <a:spcPct val="80000"/>
              </a:lnSpc>
              <a:defRPr sz="2900"/>
            </a:pPr>
            <a:r>
              <a:rPr lang="en-US" sz="3200" dirty="0">
                <a:latin typeface="Times New Roman" panose="02020603050405020304" pitchFamily="18" charset="0"/>
                <a:cs typeface="Times New Roman" panose="02020603050405020304" pitchFamily="18" charset="0"/>
              </a:rPr>
              <a:t>Land, environment, the natural world</a:t>
            </a:r>
          </a:p>
          <a:p>
            <a:pPr algn="l">
              <a:lnSpc>
                <a:spcPct val="80000"/>
              </a:lnSpc>
              <a:defRPr sz="2900"/>
            </a:pPr>
            <a:r>
              <a:rPr lang="en-US" sz="3200" dirty="0">
                <a:latin typeface="Times New Roman" panose="02020603050405020304" pitchFamily="18" charset="0"/>
                <a:cs typeface="Times New Roman" panose="02020603050405020304" pitchFamily="18" charset="0"/>
              </a:rPr>
              <a:t>Prayers</a:t>
            </a:r>
          </a:p>
          <a:p>
            <a:pPr algn="l">
              <a:lnSpc>
                <a:spcPct val="80000"/>
              </a:lnSpc>
              <a:defRPr sz="2900"/>
            </a:pPr>
            <a:r>
              <a:rPr lang="en-US" sz="3200" dirty="0">
                <a:latin typeface="Times New Roman" panose="02020603050405020304" pitchFamily="18" charset="0"/>
                <a:cs typeface="Times New Roman" panose="02020603050405020304" pitchFamily="18" charset="0"/>
              </a:rPr>
              <a:t>Artifacts</a:t>
            </a:r>
          </a:p>
          <a:p>
            <a:pPr algn="l">
              <a:lnSpc>
                <a:spcPct val="80000"/>
              </a:lnSpc>
              <a:defRPr sz="2900"/>
            </a:pPr>
            <a:r>
              <a:rPr lang="en-US" sz="3200" dirty="0">
                <a:latin typeface="Times New Roman" panose="02020603050405020304" pitchFamily="18" charset="0"/>
                <a:cs typeface="Times New Roman" panose="02020603050405020304" pitchFamily="18" charset="0"/>
              </a:rPr>
              <a:t>History</a:t>
            </a:r>
          </a:p>
          <a:p>
            <a:pPr algn="l">
              <a:lnSpc>
                <a:spcPct val="80000"/>
              </a:lnSpc>
              <a:defRPr sz="2900"/>
            </a:pPr>
            <a:r>
              <a:rPr lang="en-US" sz="3200" dirty="0">
                <a:latin typeface="Times New Roman" panose="02020603050405020304" pitchFamily="18" charset="0"/>
                <a:cs typeface="Times New Roman" panose="02020603050405020304" pitchFamily="18" charset="0"/>
              </a:rPr>
              <a:t>Clothing</a:t>
            </a:r>
          </a:p>
        </p:txBody>
      </p:sp>
      <p:pic>
        <p:nvPicPr>
          <p:cNvPr id="2" name="Picture 1">
            <a:extLst>
              <a:ext uri="{FF2B5EF4-FFF2-40B4-BE49-F238E27FC236}">
                <a16:creationId xmlns:a16="http://schemas.microsoft.com/office/drawing/2014/main" id="{0C4AE246-0811-5E43-9044-75FDC8D026F5}"/>
              </a:ext>
            </a:extLst>
          </p:cNvPr>
          <p:cNvPicPr>
            <a:picLocks noChangeAspect="1"/>
          </p:cNvPicPr>
          <p:nvPr/>
        </p:nvPicPr>
        <p:blipFill>
          <a:blip r:embed="rId3"/>
          <a:stretch>
            <a:fillRect/>
          </a:stretch>
        </p:blipFill>
        <p:spPr>
          <a:xfrm>
            <a:off x="10579381" y="0"/>
            <a:ext cx="1529787" cy="2039716"/>
          </a:xfrm>
          <a:prstGeom prst="rect">
            <a:avLst/>
          </a:prstGeom>
        </p:spPr>
      </p:pic>
    </p:spTree>
    <p:extLst>
      <p:ext uri="{BB962C8B-B14F-4D97-AF65-F5344CB8AC3E}">
        <p14:creationId xmlns:p14="http://schemas.microsoft.com/office/powerpoint/2010/main" val="275958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B503-5666-3945-A439-50B667282F88}"/>
              </a:ext>
            </a:extLst>
          </p:cNvPr>
          <p:cNvSpPr>
            <a:spLocks noGrp="1"/>
          </p:cNvSpPr>
          <p:nvPr>
            <p:ph type="title"/>
          </p:nvPr>
        </p:nvSpPr>
        <p:spPr>
          <a:xfrm>
            <a:off x="1141413" y="255263"/>
            <a:ext cx="9905998" cy="1478570"/>
          </a:xfrm>
        </p:spPr>
        <p:txBody>
          <a:bodyPr>
            <a:normAutofit/>
          </a:bodyPr>
          <a:lstStyle/>
          <a:p>
            <a:r>
              <a:rPr lang="en-US" dirty="0">
                <a:solidFill>
                  <a:srgbClr val="FF0000"/>
                </a:solidFill>
                <a:latin typeface="Times New Roman" panose="02020603050405020304" pitchFamily="18" charset="0"/>
                <a:cs typeface="Times New Roman" panose="02020603050405020304" pitchFamily="18" charset="0"/>
              </a:rPr>
              <a:t>An Indigenous research paradigm dictates</a:t>
            </a:r>
            <a:r>
              <a:rPr lang="en-US" dirty="0">
                <a:solidFill>
                  <a:srgbClr val="FF0000"/>
                </a:solidFill>
              </a:rPr>
              <a:t>: </a:t>
            </a:r>
          </a:p>
        </p:txBody>
      </p:sp>
      <p:sp>
        <p:nvSpPr>
          <p:cNvPr id="4" name="Content Placeholder 3">
            <a:extLst>
              <a:ext uri="{FF2B5EF4-FFF2-40B4-BE49-F238E27FC236}">
                <a16:creationId xmlns:a16="http://schemas.microsoft.com/office/drawing/2014/main" id="{3574EB62-6FCA-E14C-B36D-3938C0487C3D}"/>
              </a:ext>
            </a:extLst>
          </p:cNvPr>
          <p:cNvSpPr>
            <a:spLocks noGrp="1"/>
          </p:cNvSpPr>
          <p:nvPr>
            <p:ph idx="1"/>
          </p:nvPr>
        </p:nvSpPr>
        <p:spPr>
          <a:xfrm>
            <a:off x="325677" y="1252603"/>
            <a:ext cx="11661731" cy="5486400"/>
          </a:xfrm>
        </p:spPr>
        <p:txBody>
          <a:bodyPr>
            <a:normAutofit fontScale="47500" lnSpcReduction="20000"/>
          </a:bodyPr>
          <a:lstStyle/>
          <a:p>
            <a:pPr marL="603488" indent="-603488" defTabSz="1206976">
              <a:spcBef>
                <a:spcPts val="2533"/>
              </a:spcBef>
              <a:defRPr sz="2376">
                <a:latin typeface="Times"/>
                <a:ea typeface="Times"/>
                <a:cs typeface="Times"/>
                <a:sym typeface="Times"/>
              </a:defRPr>
            </a:pPr>
            <a:r>
              <a:rPr lang="en-US" sz="5800" dirty="0">
                <a:latin typeface="Times New Roman" panose="02020603050405020304" pitchFamily="18" charset="0"/>
                <a:cs typeface="Times New Roman" panose="02020603050405020304" pitchFamily="18" charset="0"/>
              </a:rPr>
              <a:t>How a specific culture views a subject,</a:t>
            </a:r>
          </a:p>
          <a:p>
            <a:pPr marL="603488" indent="-603488" defTabSz="1206976">
              <a:spcBef>
                <a:spcPts val="2533"/>
              </a:spcBef>
              <a:defRPr sz="2376">
                <a:latin typeface="Times"/>
                <a:ea typeface="Times"/>
                <a:cs typeface="Times"/>
                <a:sym typeface="Times"/>
              </a:defRPr>
            </a:pPr>
            <a:r>
              <a:rPr lang="en-US" sz="5800" dirty="0">
                <a:latin typeface="Times New Roman" panose="02020603050405020304" pitchFamily="18" charset="0"/>
                <a:cs typeface="Times New Roman" panose="02020603050405020304" pitchFamily="18" charset="0"/>
              </a:rPr>
              <a:t>World view accepted by a culture,</a:t>
            </a:r>
          </a:p>
          <a:p>
            <a:pPr marL="603488" indent="-603488" defTabSz="1206976">
              <a:spcBef>
                <a:spcPts val="2533"/>
              </a:spcBef>
              <a:defRPr sz="2376">
                <a:latin typeface="Times"/>
                <a:ea typeface="Times"/>
                <a:cs typeface="Times"/>
                <a:sym typeface="Times"/>
              </a:defRPr>
            </a:pPr>
            <a:r>
              <a:rPr lang="en-US" sz="5800" dirty="0">
                <a:latin typeface="Times New Roman" panose="02020603050405020304" pitchFamily="18" charset="0"/>
                <a:cs typeface="Times New Roman" panose="02020603050405020304" pitchFamily="18" charset="0"/>
              </a:rPr>
              <a:t>Includes concepts about a subject, a structure of what direction research should take and how it should be performed according to that world view.</a:t>
            </a:r>
          </a:p>
          <a:p>
            <a:pPr marL="603488" indent="-603488" defTabSz="1206976">
              <a:spcBef>
                <a:spcPts val="2533"/>
              </a:spcBef>
              <a:defRPr sz="2376">
                <a:latin typeface="Times"/>
                <a:ea typeface="Times"/>
                <a:cs typeface="Times"/>
                <a:sym typeface="Times"/>
              </a:defRPr>
            </a:pPr>
            <a:r>
              <a:rPr lang="en-US" sz="5800" dirty="0">
                <a:latin typeface="Times New Roman" panose="02020603050405020304" pitchFamily="18" charset="0"/>
                <a:cs typeface="Times New Roman" panose="02020603050405020304" pitchFamily="18" charset="0"/>
              </a:rPr>
              <a:t>What is studied and researched, </a:t>
            </a:r>
          </a:p>
          <a:p>
            <a:pPr marL="603488" indent="-603488" defTabSz="1206976">
              <a:spcBef>
                <a:spcPts val="2533"/>
              </a:spcBef>
              <a:defRPr sz="2376">
                <a:latin typeface="Times"/>
                <a:ea typeface="Times"/>
                <a:cs typeface="Times"/>
                <a:sym typeface="Times"/>
              </a:defRPr>
            </a:pPr>
            <a:r>
              <a:rPr lang="en-US" sz="5800" dirty="0">
                <a:latin typeface="Times New Roman" panose="02020603050405020304" pitchFamily="18" charset="0"/>
                <a:cs typeface="Times New Roman" panose="02020603050405020304" pitchFamily="18" charset="0"/>
              </a:rPr>
              <a:t>The type of question that is asked, </a:t>
            </a:r>
          </a:p>
          <a:p>
            <a:pPr marL="603488" indent="-603488" defTabSz="1206976">
              <a:spcBef>
                <a:spcPts val="2533"/>
              </a:spcBef>
              <a:defRPr sz="2376">
                <a:latin typeface="Times"/>
                <a:ea typeface="Times"/>
                <a:cs typeface="Times"/>
                <a:sym typeface="Times"/>
              </a:defRPr>
            </a:pPr>
            <a:r>
              <a:rPr lang="en-US" sz="5800" dirty="0">
                <a:latin typeface="Times New Roman" panose="02020603050405020304" pitchFamily="18" charset="0"/>
                <a:cs typeface="Times New Roman" panose="02020603050405020304" pitchFamily="18" charset="0"/>
              </a:rPr>
              <a:t>The exact structure and nature of the questions,  </a:t>
            </a:r>
          </a:p>
          <a:p>
            <a:pPr marL="603488" indent="-603488" defTabSz="1206976">
              <a:spcBef>
                <a:spcPts val="2533"/>
              </a:spcBef>
              <a:defRPr sz="2376">
                <a:latin typeface="Times"/>
                <a:ea typeface="Times"/>
                <a:cs typeface="Times"/>
                <a:sym typeface="Times"/>
              </a:defRPr>
            </a:pPr>
            <a:r>
              <a:rPr lang="en-US" sz="5800" dirty="0">
                <a:latin typeface="Times New Roman" panose="02020603050405020304" pitchFamily="18" charset="0"/>
                <a:cs typeface="Times New Roman" panose="02020603050405020304" pitchFamily="18" charset="0"/>
              </a:rPr>
              <a:t>How the data of the research is analyzed and presented to community.</a:t>
            </a:r>
          </a:p>
          <a:p>
            <a:endParaRPr lang="en-US" dirty="0">
              <a:solidFill>
                <a:schemeClr val="bg1"/>
              </a:solidFill>
            </a:endParaRPr>
          </a:p>
        </p:txBody>
      </p:sp>
      <p:sp>
        <p:nvSpPr>
          <p:cNvPr id="5" name="Content Placeholder 4">
            <a:extLst>
              <a:ext uri="{FF2B5EF4-FFF2-40B4-BE49-F238E27FC236}">
                <a16:creationId xmlns:a16="http://schemas.microsoft.com/office/drawing/2014/main" id="{14B33D29-490F-AE4C-AB8A-CA7AF901CAB2}"/>
              </a:ext>
            </a:extLst>
          </p:cNvPr>
          <p:cNvSpPr>
            <a:spLocks noGrp="1"/>
          </p:cNvSpPr>
          <p:nvPr>
            <p:ph sz="half" idx="4294967295"/>
          </p:nvPr>
        </p:nvSpPr>
        <p:spPr>
          <a:xfrm flipH="1">
            <a:off x="12191999" y="5461348"/>
            <a:ext cx="584549" cy="1679226"/>
          </a:xfrm>
        </p:spPr>
        <p:txBody>
          <a:bodyPr>
            <a:normAutofit/>
          </a:bodyPr>
          <a:lstStyle/>
          <a:p>
            <a:pPr marL="0" indent="0">
              <a:buNone/>
            </a:pPr>
            <a:endParaRPr lang="en-US" dirty="0"/>
          </a:p>
        </p:txBody>
      </p:sp>
      <p:pic>
        <p:nvPicPr>
          <p:cNvPr id="6" name="Picture 5">
            <a:extLst>
              <a:ext uri="{FF2B5EF4-FFF2-40B4-BE49-F238E27FC236}">
                <a16:creationId xmlns:a16="http://schemas.microsoft.com/office/drawing/2014/main" id="{07AD90F9-5E9D-674A-ABE7-D12E4F13DB57}"/>
              </a:ext>
            </a:extLst>
          </p:cNvPr>
          <p:cNvPicPr>
            <a:picLocks noChangeAspect="1"/>
          </p:cNvPicPr>
          <p:nvPr/>
        </p:nvPicPr>
        <p:blipFill>
          <a:blip r:embed="rId2"/>
          <a:stretch>
            <a:fillRect/>
          </a:stretch>
        </p:blipFill>
        <p:spPr>
          <a:xfrm flipV="1">
            <a:off x="10887918" y="0"/>
            <a:ext cx="1510496" cy="2013995"/>
          </a:xfrm>
          <a:prstGeom prst="rect">
            <a:avLst/>
          </a:prstGeom>
        </p:spPr>
      </p:pic>
    </p:spTree>
    <p:extLst>
      <p:ext uri="{BB962C8B-B14F-4D97-AF65-F5344CB8AC3E}">
        <p14:creationId xmlns:p14="http://schemas.microsoft.com/office/powerpoint/2010/main" val="4060403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9223D-B8C2-E446-8185-D9001386135D}"/>
              </a:ext>
            </a:extLst>
          </p:cNvPr>
          <p:cNvSpPr>
            <a:spLocks noGrp="1"/>
          </p:cNvSpPr>
          <p:nvPr>
            <p:ph type="title"/>
          </p:nvPr>
        </p:nvSpPr>
        <p:spPr/>
        <p:txBody>
          <a:bodyPr/>
          <a:lstStyle/>
          <a:p>
            <a:r>
              <a:rPr lang="en-US" dirty="0">
                <a:solidFill>
                  <a:srgbClr val="FF0000"/>
                </a:solidFill>
              </a:rPr>
              <a:t>            Indigenous Paradigm</a:t>
            </a:r>
          </a:p>
        </p:txBody>
      </p:sp>
      <p:sp>
        <p:nvSpPr>
          <p:cNvPr id="3" name="Content Placeholder 2">
            <a:extLst>
              <a:ext uri="{FF2B5EF4-FFF2-40B4-BE49-F238E27FC236}">
                <a16:creationId xmlns:a16="http://schemas.microsoft.com/office/drawing/2014/main" id="{BC9C0063-0BF5-664D-AFD0-9CA0459FF75D}"/>
              </a:ext>
            </a:extLst>
          </p:cNvPr>
          <p:cNvSpPr>
            <a:spLocks noGrp="1"/>
          </p:cNvSpPr>
          <p:nvPr>
            <p:ph idx="1"/>
          </p:nvPr>
        </p:nvSpPr>
        <p:spPr>
          <a:xfrm>
            <a:off x="1102208" y="1798073"/>
            <a:ext cx="9905999" cy="4608513"/>
          </a:xfrm>
        </p:spPr>
        <p:txBody>
          <a:bodyPr>
            <a:noAutofit/>
          </a:bodyPr>
          <a:lstStyle/>
          <a:p>
            <a:pPr marL="0" indent="0">
              <a:buNone/>
              <a:defRPr sz="3200"/>
            </a:pPr>
            <a:r>
              <a:rPr lang="en-US" sz="3200" dirty="0">
                <a:latin typeface="Times New Roman" panose="02020603050405020304" pitchFamily="18" charset="0"/>
                <a:cs typeface="Times New Roman" panose="02020603050405020304" pitchFamily="18" charset="0"/>
              </a:rPr>
              <a:t>* The Name is Misleading: Umbrella Term</a:t>
            </a:r>
          </a:p>
          <a:p>
            <a:pPr marL="0" indent="0">
              <a:buNone/>
              <a:defRPr sz="3200"/>
            </a:pPr>
            <a:r>
              <a:rPr lang="en-US" sz="3200" dirty="0">
                <a:latin typeface="Times New Roman" panose="02020603050405020304" pitchFamily="18" charset="0"/>
                <a:cs typeface="Times New Roman" panose="02020603050405020304" pitchFamily="18" charset="0"/>
              </a:rPr>
              <a:t>* The Paradigm comes from the community who are our research partners or from the Indigenous researcher’s world view:</a:t>
            </a:r>
          </a:p>
          <a:p>
            <a:pPr marL="1219170" lvl="1" indent="-609585">
              <a:spcBef>
                <a:spcPts val="800"/>
              </a:spcBef>
              <a:buClr>
                <a:srgbClr val="808080"/>
              </a:buClr>
              <a:defRPr sz="3200"/>
            </a:pPr>
            <a:r>
              <a:rPr lang="en-US" sz="3200" dirty="0">
                <a:latin typeface="Times New Roman" panose="02020603050405020304" pitchFamily="18" charset="0"/>
                <a:cs typeface="Times New Roman" panose="02020603050405020304" pitchFamily="18" charset="0"/>
              </a:rPr>
              <a:t>Yupik Paradigm</a:t>
            </a:r>
          </a:p>
          <a:p>
            <a:pPr marL="1219170" lvl="1" indent="-609585">
              <a:spcBef>
                <a:spcPts val="800"/>
              </a:spcBef>
              <a:buClr>
                <a:srgbClr val="808080"/>
              </a:buClr>
              <a:defRPr sz="3200"/>
            </a:pPr>
            <a:r>
              <a:rPr lang="en-US" sz="3200" dirty="0">
                <a:latin typeface="Times New Roman" panose="02020603050405020304" pitchFamily="18" charset="0"/>
                <a:cs typeface="Times New Roman" panose="02020603050405020304" pitchFamily="18" charset="0"/>
              </a:rPr>
              <a:t>Salish Paradigm</a:t>
            </a:r>
          </a:p>
          <a:p>
            <a:pPr marL="1219170" lvl="1" indent="-609585">
              <a:spcBef>
                <a:spcPts val="800"/>
              </a:spcBef>
              <a:buClr>
                <a:srgbClr val="808080"/>
              </a:buClr>
              <a:defRPr sz="3200"/>
            </a:pPr>
            <a:r>
              <a:rPr lang="en-US" sz="3200" dirty="0">
                <a:latin typeface="Times New Roman" panose="02020603050405020304" pitchFamily="18" charset="0"/>
                <a:cs typeface="Times New Roman" panose="02020603050405020304" pitchFamily="18" charset="0"/>
              </a:rPr>
              <a:t>Mi’kmaq Paradigm</a:t>
            </a:r>
          </a:p>
          <a:p>
            <a:pPr marL="1219170" lvl="1" indent="-609585">
              <a:spcBef>
                <a:spcPts val="800"/>
              </a:spcBef>
              <a:buClr>
                <a:srgbClr val="808080"/>
              </a:buClr>
              <a:defRPr sz="3200"/>
            </a:pPr>
            <a:r>
              <a:rPr lang="en-US" sz="3200" dirty="0">
                <a:latin typeface="Times New Roman" panose="02020603050405020304" pitchFamily="18" charset="0"/>
                <a:cs typeface="Times New Roman" panose="02020603050405020304" pitchFamily="18" charset="0"/>
              </a:rPr>
              <a:t>Hawaiian Paradigm</a:t>
            </a:r>
          </a:p>
        </p:txBody>
      </p:sp>
      <p:pic>
        <p:nvPicPr>
          <p:cNvPr id="4" name="Picture 3">
            <a:extLst>
              <a:ext uri="{FF2B5EF4-FFF2-40B4-BE49-F238E27FC236}">
                <a16:creationId xmlns:a16="http://schemas.microsoft.com/office/drawing/2014/main" id="{25441F45-BFBA-7C4F-A089-E3E66A3FD386}"/>
              </a:ext>
            </a:extLst>
          </p:cNvPr>
          <p:cNvPicPr>
            <a:picLocks noChangeAspect="1"/>
          </p:cNvPicPr>
          <p:nvPr/>
        </p:nvPicPr>
        <p:blipFill>
          <a:blip r:embed="rId2"/>
          <a:stretch>
            <a:fillRect/>
          </a:stretch>
        </p:blipFill>
        <p:spPr>
          <a:xfrm flipV="1">
            <a:off x="10586976" y="104172"/>
            <a:ext cx="1510496" cy="2013995"/>
          </a:xfrm>
          <a:prstGeom prst="rect">
            <a:avLst/>
          </a:prstGeom>
        </p:spPr>
      </p:pic>
    </p:spTree>
    <p:extLst>
      <p:ext uri="{BB962C8B-B14F-4D97-AF65-F5344CB8AC3E}">
        <p14:creationId xmlns:p14="http://schemas.microsoft.com/office/powerpoint/2010/main" val="2064924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4">
            <a:extLst>
              <a:ext uri="{FF2B5EF4-FFF2-40B4-BE49-F238E27FC236}">
                <a16:creationId xmlns:a16="http://schemas.microsoft.com/office/drawing/2014/main" id="{1362815D-E0BC-5740-8764-75C86426A258}"/>
              </a:ext>
            </a:extLst>
          </p:cNvPr>
          <p:cNvSpPr>
            <a:spLocks noGrp="1" noChangeArrowheads="1"/>
          </p:cNvSpPr>
          <p:nvPr>
            <p:ph type="title"/>
          </p:nvPr>
        </p:nvSpPr>
        <p:spPr>
          <a:xfrm>
            <a:off x="428554" y="370390"/>
            <a:ext cx="9618271" cy="1447163"/>
          </a:xfrm>
        </p:spPr>
        <p:txBody>
          <a:bodyPr/>
          <a:lstStyle/>
          <a:p>
            <a:pPr eaLnBrk="1" hangingPunct="1"/>
            <a:r>
              <a:rPr lang="en-US" altLang="en-US" dirty="0"/>
              <a:t>                     </a:t>
            </a:r>
            <a:br>
              <a:rPr lang="en-US" altLang="en-US" dirty="0"/>
            </a:br>
            <a:r>
              <a:rPr lang="en-US" altLang="en-US" dirty="0"/>
              <a:t>                  </a:t>
            </a:r>
            <a:r>
              <a:rPr lang="en-US" altLang="en-US" dirty="0">
                <a:solidFill>
                  <a:srgbClr val="FF0000"/>
                </a:solidFill>
                <a:latin typeface="Times New Roman" panose="02020603050405020304" pitchFamily="18" charset="0"/>
                <a:cs typeface="Times New Roman" panose="02020603050405020304" pitchFamily="18" charset="0"/>
              </a:rPr>
              <a:t>Methods vs Methodologies</a:t>
            </a:r>
          </a:p>
        </p:txBody>
      </p:sp>
      <p:sp>
        <p:nvSpPr>
          <p:cNvPr id="6" name="Content Placeholder 5">
            <a:extLst>
              <a:ext uri="{FF2B5EF4-FFF2-40B4-BE49-F238E27FC236}">
                <a16:creationId xmlns:a16="http://schemas.microsoft.com/office/drawing/2014/main" id="{073F2A3D-3E89-3C4C-9342-3EE4F5540049}"/>
              </a:ext>
            </a:extLst>
          </p:cNvPr>
          <p:cNvSpPr>
            <a:spLocks noGrp="1"/>
          </p:cNvSpPr>
          <p:nvPr>
            <p:ph idx="1"/>
          </p:nvPr>
        </p:nvSpPr>
        <p:spPr>
          <a:xfrm>
            <a:off x="641112" y="1519965"/>
            <a:ext cx="11401973" cy="4626191"/>
          </a:xfrm>
        </p:spPr>
        <p:txBody>
          <a:bodyPr>
            <a:noAutofit/>
          </a:bodyPr>
          <a:lstStyle/>
          <a:p>
            <a:pPr>
              <a:defRPr/>
            </a:pPr>
            <a:r>
              <a:rPr lang="en-US" sz="3200" dirty="0">
                <a:latin typeface="Times New Roman" panose="02020603050405020304" pitchFamily="18" charset="0"/>
                <a:cs typeface="Times New Roman" panose="02020603050405020304" pitchFamily="18" charset="0"/>
              </a:rPr>
              <a:t>Methodologies: The study of the methods appropriate for </a:t>
            </a:r>
          </a:p>
          <a:p>
            <a:pPr marL="0" indent="0">
              <a:buNone/>
              <a:defRPr/>
            </a:pPr>
            <a:r>
              <a:rPr lang="en-US" sz="3200" dirty="0">
                <a:latin typeface="Times New Roman" panose="02020603050405020304" pitchFamily="18" charset="0"/>
                <a:cs typeface="Times New Roman" panose="02020603050405020304" pitchFamily="18" charset="0"/>
              </a:rPr>
              <a:t>data gathering in that community. Thinking and learning about the community.</a:t>
            </a:r>
          </a:p>
          <a:p>
            <a:pPr>
              <a:defRPr/>
            </a:pPr>
            <a:endParaRPr lang="en-US" sz="3200" dirty="0">
              <a:latin typeface="Times New Roman" panose="02020603050405020304" pitchFamily="18" charset="0"/>
              <a:cs typeface="Times New Roman" panose="02020603050405020304" pitchFamily="18" charset="0"/>
            </a:endParaRPr>
          </a:p>
          <a:p>
            <a:pPr marL="0" indent="0">
              <a:buNone/>
              <a:defRPr/>
            </a:pPr>
            <a:r>
              <a:rPr lang="en-US" sz="3200" dirty="0">
                <a:latin typeface="Times New Roman" panose="02020603050405020304" pitchFamily="18" charset="0"/>
                <a:cs typeface="Times New Roman" panose="02020603050405020304" pitchFamily="18" charset="0"/>
              </a:rPr>
              <a:t>* Methods: How the data is gathered and the decision to apply that method is unique to each community. i.e. face to face meetings, Talking circles, oral histories, art, seal hunt, potlach,  etc. Never a mailed paper survey!!!</a:t>
            </a:r>
          </a:p>
          <a:p>
            <a:pPr eaLnBrk="1" hangingPunct="1">
              <a:defRPr/>
            </a:pPr>
            <a:r>
              <a:rPr lang="en-US" sz="32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768D5731-9404-6044-83FE-84C66E1C9B9B}"/>
              </a:ext>
            </a:extLst>
          </p:cNvPr>
          <p:cNvPicPr>
            <a:picLocks noChangeAspect="1"/>
          </p:cNvPicPr>
          <p:nvPr/>
        </p:nvPicPr>
        <p:blipFill>
          <a:blip r:embed="rId2"/>
          <a:stretch>
            <a:fillRect/>
          </a:stretch>
        </p:blipFill>
        <p:spPr>
          <a:xfrm rot="5400000">
            <a:off x="10630686" y="248769"/>
            <a:ext cx="1857093" cy="1392820"/>
          </a:xfrm>
          <a:prstGeom prst="rect">
            <a:avLst/>
          </a:prstGeom>
        </p:spPr>
      </p:pic>
    </p:spTree>
    <p:extLst>
      <p:ext uri="{BB962C8B-B14F-4D97-AF65-F5344CB8AC3E}">
        <p14:creationId xmlns:p14="http://schemas.microsoft.com/office/powerpoint/2010/main" val="433807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2B53E81A-D377-0A44-9410-CE5EC4862112}"/>
              </a:ext>
            </a:extLst>
          </p:cNvPr>
          <p:cNvSpPr>
            <a:spLocks noGrp="1" noChangeArrowheads="1"/>
          </p:cNvSpPr>
          <p:nvPr>
            <p:ph type="title"/>
          </p:nvPr>
        </p:nvSpPr>
        <p:spPr/>
        <p:txBody>
          <a:bodyPr/>
          <a:lstStyle/>
          <a:p>
            <a:pPr eaLnBrk="1" hangingPunct="1"/>
            <a:r>
              <a:rPr lang="en-US" altLang="en-US" dirty="0">
                <a:solidFill>
                  <a:srgbClr val="FF0000"/>
                </a:solidFill>
                <a:latin typeface="Times New Roman" panose="02020603050405020304" pitchFamily="18" charset="0"/>
                <a:cs typeface="Times New Roman" panose="02020603050405020304" pitchFamily="18" charset="0"/>
              </a:rPr>
              <a:t>Questions for the researcher</a:t>
            </a:r>
          </a:p>
        </p:txBody>
      </p:sp>
      <p:sp>
        <p:nvSpPr>
          <p:cNvPr id="20482" name="Content Placeholder 2">
            <a:extLst>
              <a:ext uri="{FF2B5EF4-FFF2-40B4-BE49-F238E27FC236}">
                <a16:creationId xmlns:a16="http://schemas.microsoft.com/office/drawing/2014/main" id="{AAE9056E-9DE0-7244-B5BB-041EE6E4BFD4}"/>
              </a:ext>
            </a:extLst>
          </p:cNvPr>
          <p:cNvSpPr>
            <a:spLocks noGrp="1" noChangeArrowheads="1"/>
          </p:cNvSpPr>
          <p:nvPr>
            <p:ph idx="1"/>
          </p:nvPr>
        </p:nvSpPr>
        <p:spPr>
          <a:xfrm>
            <a:off x="1014413" y="1714500"/>
            <a:ext cx="11721969" cy="4597147"/>
          </a:xfrm>
        </p:spPr>
        <p:txBody>
          <a:bodyPr>
            <a:normAutofit/>
          </a:bodyPr>
          <a:lstStyle/>
          <a:p>
            <a:pPr marL="0" indent="0">
              <a:buNone/>
            </a:pPr>
            <a:r>
              <a:rPr lang="en-US" altLang="en-US" sz="3600" dirty="0">
                <a:latin typeface="Times New Roman" panose="02020603050405020304" pitchFamily="18" charset="0"/>
                <a:cs typeface="Times New Roman" panose="02020603050405020304" pitchFamily="18" charset="0"/>
              </a:rPr>
              <a:t>Why do I want to do this research? </a:t>
            </a:r>
          </a:p>
          <a:p>
            <a:pPr marL="0" indent="0">
              <a:buNone/>
            </a:pPr>
            <a:r>
              <a:rPr lang="en-US" altLang="en-US" sz="3600" dirty="0">
                <a:latin typeface="Times New Roman" panose="02020603050405020304" pitchFamily="18" charset="0"/>
                <a:ea typeface="MS Pゴシック"/>
                <a:cs typeface="Times New Roman" panose="02020603050405020304" pitchFamily="18" charset="0"/>
              </a:rPr>
              <a:t>What is my role as a researcher? </a:t>
            </a:r>
          </a:p>
          <a:p>
            <a:pPr marL="0" indent="0">
              <a:buNone/>
            </a:pPr>
            <a:r>
              <a:rPr lang="en-US" altLang="en-US" sz="3600" dirty="0">
                <a:latin typeface="Times New Roman" panose="02020603050405020304" pitchFamily="18" charset="0"/>
                <a:ea typeface="MS Pゴシック"/>
                <a:cs typeface="Times New Roman" panose="02020603050405020304" pitchFamily="18" charset="0"/>
              </a:rPr>
              <a:t>How am I fulfilling that role? </a:t>
            </a:r>
          </a:p>
          <a:p>
            <a:pPr marL="0" indent="0">
              <a:buNone/>
            </a:pPr>
            <a:r>
              <a:rPr lang="en-US" altLang="en-US" sz="3600" dirty="0">
                <a:latin typeface="Times New Roman" panose="02020603050405020304" pitchFamily="18" charset="0"/>
                <a:ea typeface="MS Pゴシック"/>
                <a:cs typeface="Times New Roman" panose="02020603050405020304" pitchFamily="18" charset="0"/>
              </a:rPr>
              <a:t>Does this method allow me to fulfill my role in this relationship? </a:t>
            </a:r>
          </a:p>
          <a:p>
            <a:pPr marL="0" indent="0">
              <a:buNone/>
            </a:pPr>
            <a:r>
              <a:rPr lang="en-US" altLang="en-US" sz="3600" dirty="0">
                <a:latin typeface="Times New Roman" panose="02020603050405020304" pitchFamily="18" charset="0"/>
                <a:ea typeface="MS Pゴシック"/>
                <a:cs typeface="Times New Roman" panose="02020603050405020304" pitchFamily="18" charset="0"/>
              </a:rPr>
              <a:t>How am I changed by this research?</a:t>
            </a:r>
          </a:p>
          <a:p>
            <a:pPr eaLnBrk="1" hangingPunct="1"/>
            <a:endParaRPr lang="en-US" altLang="en-US" dirty="0"/>
          </a:p>
        </p:txBody>
      </p:sp>
      <p:pic>
        <p:nvPicPr>
          <p:cNvPr id="4" name="Picture 3">
            <a:extLst>
              <a:ext uri="{FF2B5EF4-FFF2-40B4-BE49-F238E27FC236}">
                <a16:creationId xmlns:a16="http://schemas.microsoft.com/office/drawing/2014/main" id="{04513DB7-7F5C-C64A-B2B7-1349167C6CD1}"/>
              </a:ext>
            </a:extLst>
          </p:cNvPr>
          <p:cNvPicPr>
            <a:picLocks noChangeAspect="1"/>
          </p:cNvPicPr>
          <p:nvPr/>
        </p:nvPicPr>
        <p:blipFill>
          <a:blip r:embed="rId3"/>
          <a:stretch>
            <a:fillRect/>
          </a:stretch>
        </p:blipFill>
        <p:spPr>
          <a:xfrm rot="5400000">
            <a:off x="10567043" y="383251"/>
            <a:ext cx="1857093" cy="1392820"/>
          </a:xfrm>
          <a:prstGeom prst="rect">
            <a:avLst/>
          </a:prstGeom>
        </p:spPr>
      </p:pic>
    </p:spTree>
    <p:extLst>
      <p:ext uri="{BB962C8B-B14F-4D97-AF65-F5344CB8AC3E}">
        <p14:creationId xmlns:p14="http://schemas.microsoft.com/office/powerpoint/2010/main" val="461939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E7A68-D883-2843-885B-CA476F4B0657}"/>
              </a:ext>
            </a:extLst>
          </p:cNvPr>
          <p:cNvSpPr>
            <a:spLocks noGrp="1"/>
          </p:cNvSpPr>
          <p:nvPr>
            <p:ph type="title"/>
          </p:nvPr>
        </p:nvSpPr>
        <p:spPr/>
        <p:txBody>
          <a:bodyPr/>
          <a:lstStyle/>
          <a:p>
            <a:r>
              <a:rPr lang="en-US" dirty="0"/>
              <a:t>                  </a:t>
            </a:r>
            <a:r>
              <a:rPr lang="en-US" dirty="0">
                <a:solidFill>
                  <a:srgbClr val="FF0000"/>
                </a:solidFill>
                <a:latin typeface="Times New Roman" panose="02020603050405020304" pitchFamily="18" charset="0"/>
                <a:cs typeface="Times New Roman" panose="02020603050405020304" pitchFamily="18" charset="0"/>
              </a:rPr>
              <a:t>Traditional Regalia</a:t>
            </a:r>
          </a:p>
        </p:txBody>
      </p:sp>
      <p:pic>
        <p:nvPicPr>
          <p:cNvPr id="4" name="Content Placeholder 3" descr="chapeau.jpg">
            <a:extLst>
              <a:ext uri="{FF2B5EF4-FFF2-40B4-BE49-F238E27FC236}">
                <a16:creationId xmlns:a16="http://schemas.microsoft.com/office/drawing/2014/main" id="{8A29D6E9-28ED-E243-B9A9-6BDEF179EC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806" y="1482423"/>
            <a:ext cx="3504076" cy="3778250"/>
          </a:xfrm>
          <a:prstGeom prst="rect">
            <a:avLst/>
          </a:prstGeom>
        </p:spPr>
      </p:pic>
      <p:pic>
        <p:nvPicPr>
          <p:cNvPr id="5" name="Content Placeholder 3">
            <a:extLst>
              <a:ext uri="{FF2B5EF4-FFF2-40B4-BE49-F238E27FC236}">
                <a16:creationId xmlns:a16="http://schemas.microsoft.com/office/drawing/2014/main" id="{E8522131-9C5E-5D4C-AB66-584C02222A5E}"/>
              </a:ext>
            </a:extLst>
          </p:cNvPr>
          <p:cNvPicPr>
            <a:picLocks noChangeAspect="1"/>
          </p:cNvPicPr>
          <p:nvPr/>
        </p:nvPicPr>
        <p:blipFill>
          <a:blip r:embed="rId3"/>
          <a:stretch>
            <a:fillRect/>
          </a:stretch>
        </p:blipFill>
        <p:spPr>
          <a:xfrm>
            <a:off x="5707238" y="2558869"/>
            <a:ext cx="6162325" cy="4056062"/>
          </a:xfrm>
          <a:prstGeom prst="rect">
            <a:avLst/>
          </a:prstGeom>
        </p:spPr>
      </p:pic>
    </p:spTree>
    <p:extLst>
      <p:ext uri="{BB962C8B-B14F-4D97-AF65-F5344CB8AC3E}">
        <p14:creationId xmlns:p14="http://schemas.microsoft.com/office/powerpoint/2010/main" val="2342001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D13B73-66FD-1F43-9CE8-618C6B796C67}"/>
              </a:ext>
            </a:extLst>
          </p:cNvPr>
          <p:cNvSpPr>
            <a:spLocks noGrp="1"/>
          </p:cNvSpPr>
          <p:nvPr>
            <p:ph type="title"/>
          </p:nvPr>
        </p:nvSpPr>
        <p:spPr>
          <a:xfrm>
            <a:off x="1449925" y="798264"/>
            <a:ext cx="8911687" cy="1280890"/>
          </a:xfrm>
        </p:spPr>
        <p:txBody>
          <a:bodyPr>
            <a:normAutofit/>
          </a:bodyPr>
          <a:lstStyle/>
          <a:p>
            <a:r>
              <a:rPr lang="en-US" dirty="0">
                <a:solidFill>
                  <a:srgbClr val="FF0000"/>
                </a:solidFill>
              </a:rPr>
              <a:t>            Indigenous Knowledge</a:t>
            </a:r>
          </a:p>
        </p:txBody>
      </p:sp>
      <p:sp>
        <p:nvSpPr>
          <p:cNvPr id="3" name="Content Placeholder 2">
            <a:extLst>
              <a:ext uri="{FF2B5EF4-FFF2-40B4-BE49-F238E27FC236}">
                <a16:creationId xmlns:a16="http://schemas.microsoft.com/office/drawing/2014/main" id="{DBA224F7-7901-434A-87C9-67DD911AC44F}"/>
              </a:ext>
            </a:extLst>
          </p:cNvPr>
          <p:cNvSpPr>
            <a:spLocks noGrp="1"/>
          </p:cNvSpPr>
          <p:nvPr>
            <p:ph idx="1"/>
          </p:nvPr>
        </p:nvSpPr>
        <p:spPr>
          <a:xfrm>
            <a:off x="585788" y="1906587"/>
            <a:ext cx="10333035" cy="4637088"/>
          </a:xfrm>
        </p:spPr>
        <p:txBody>
          <a:bodyPr>
            <a:normAutofit/>
          </a:bodyPr>
          <a:lstStyle/>
          <a:p>
            <a:pPr>
              <a:buFont typeface="Arial" panose="020B0604020202020204" pitchFamily="34" charset="0"/>
              <a:buChar char="•"/>
              <a:defRPr sz="3200">
                <a:latin typeface="Times"/>
                <a:ea typeface="Times"/>
                <a:cs typeface="Times"/>
                <a:sym typeface="Times"/>
              </a:defRPr>
            </a:pPr>
            <a:r>
              <a:rPr lang="en-US" dirty="0"/>
              <a:t>How Can Indigenous Knowledge Inform your Research Question? </a:t>
            </a:r>
          </a:p>
          <a:p>
            <a:pPr>
              <a:buFont typeface="Arial" panose="020B0604020202020204" pitchFamily="34" charset="0"/>
              <a:buChar char="•"/>
              <a:defRPr sz="3200">
                <a:latin typeface="Times"/>
                <a:ea typeface="Times"/>
                <a:cs typeface="Times"/>
                <a:sym typeface="Times"/>
              </a:defRPr>
            </a:pPr>
            <a:endParaRPr lang="en-US" dirty="0"/>
          </a:p>
          <a:p>
            <a:pPr marL="0" indent="0">
              <a:buNone/>
              <a:defRPr sz="3200">
                <a:latin typeface="Times"/>
                <a:ea typeface="Times"/>
                <a:cs typeface="Times"/>
                <a:sym typeface="Times"/>
              </a:defRPr>
            </a:pPr>
            <a:r>
              <a:rPr lang="en-US" dirty="0"/>
              <a:t>* What Epistemological (Indigenous knowledge) have your  participants or community written, created art, told stories, sang songs, have oral histories  about your research problem.</a:t>
            </a:r>
          </a:p>
        </p:txBody>
      </p:sp>
      <p:pic>
        <p:nvPicPr>
          <p:cNvPr id="5" name="Picture 4">
            <a:extLst>
              <a:ext uri="{FF2B5EF4-FFF2-40B4-BE49-F238E27FC236}">
                <a16:creationId xmlns:a16="http://schemas.microsoft.com/office/drawing/2014/main" id="{6799B2DF-7B94-CC4F-A3B1-4DFA36C77FB5}"/>
              </a:ext>
            </a:extLst>
          </p:cNvPr>
          <p:cNvPicPr>
            <a:picLocks noChangeAspect="1"/>
          </p:cNvPicPr>
          <p:nvPr/>
        </p:nvPicPr>
        <p:blipFill>
          <a:blip r:embed="rId2"/>
          <a:stretch>
            <a:fillRect/>
          </a:stretch>
        </p:blipFill>
        <p:spPr>
          <a:xfrm flipH="1">
            <a:off x="9647954" y="0"/>
            <a:ext cx="2541738" cy="1596529"/>
          </a:xfrm>
          <a:prstGeom prst="rect">
            <a:avLst/>
          </a:prstGeom>
        </p:spPr>
      </p:pic>
    </p:spTree>
    <p:extLst>
      <p:ext uri="{BB962C8B-B14F-4D97-AF65-F5344CB8AC3E}">
        <p14:creationId xmlns:p14="http://schemas.microsoft.com/office/powerpoint/2010/main" val="1797599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6B327015-9115-9A4F-87D2-DB985AD03A4B}"/>
              </a:ext>
            </a:extLst>
          </p:cNvPr>
          <p:cNvSpPr>
            <a:spLocks noGrp="1" noChangeArrowheads="1"/>
          </p:cNvSpPr>
          <p:nvPr>
            <p:ph type="title"/>
          </p:nvPr>
        </p:nvSpPr>
        <p:spPr>
          <a:xfrm>
            <a:off x="522789" y="416347"/>
            <a:ext cx="10972800" cy="1143000"/>
          </a:xfrm>
        </p:spPr>
        <p:txBody>
          <a:bodyPr>
            <a:normAutofit/>
          </a:bodyPr>
          <a:lstStyle/>
          <a:p>
            <a:pPr eaLnBrk="1" hangingPunct="1"/>
            <a:r>
              <a:rPr lang="en-US" altLang="en-US" sz="4000" dirty="0">
                <a:solidFill>
                  <a:srgbClr val="FF0000"/>
                </a:solidFill>
                <a:latin typeface="Times New Roman" panose="02020603050405020304" pitchFamily="18" charset="0"/>
                <a:cs typeface="Times New Roman" panose="02020603050405020304" pitchFamily="18" charset="0"/>
              </a:rPr>
              <a:t>             Indigenous Methods of Research</a:t>
            </a:r>
          </a:p>
        </p:txBody>
      </p:sp>
      <p:sp>
        <p:nvSpPr>
          <p:cNvPr id="11266" name="Content Placeholder 2">
            <a:extLst>
              <a:ext uri="{FF2B5EF4-FFF2-40B4-BE49-F238E27FC236}">
                <a16:creationId xmlns:a16="http://schemas.microsoft.com/office/drawing/2014/main" id="{A1E8D858-E338-064A-9812-642BEC879037}"/>
              </a:ext>
            </a:extLst>
          </p:cNvPr>
          <p:cNvSpPr>
            <a:spLocks noGrp="1" noChangeArrowheads="1"/>
          </p:cNvSpPr>
          <p:nvPr>
            <p:ph sz="half" idx="1"/>
          </p:nvPr>
        </p:nvSpPr>
        <p:spPr>
          <a:xfrm>
            <a:off x="609600" y="2614573"/>
            <a:ext cx="5384800" cy="4525963"/>
          </a:xfrm>
        </p:spPr>
        <p:txBody>
          <a:bodyPr/>
          <a:lstStyle/>
          <a:p>
            <a:pPr eaLnBrk="1" hangingPunct="1"/>
            <a:r>
              <a:rPr lang="en-US" altLang="en-US" sz="3200" dirty="0"/>
              <a:t>Respect</a:t>
            </a:r>
          </a:p>
          <a:p>
            <a:pPr eaLnBrk="1" hangingPunct="1"/>
            <a:r>
              <a:rPr lang="en-US" altLang="en-US" sz="3200" dirty="0"/>
              <a:t>Relationships</a:t>
            </a:r>
          </a:p>
          <a:p>
            <a:pPr eaLnBrk="1" hangingPunct="1"/>
            <a:r>
              <a:rPr lang="en-US" altLang="en-US" sz="3200" dirty="0"/>
              <a:t>Relevance</a:t>
            </a:r>
          </a:p>
          <a:p>
            <a:pPr eaLnBrk="1" hangingPunct="1"/>
            <a:r>
              <a:rPr lang="en-US" altLang="en-US" sz="3200" dirty="0"/>
              <a:t>Resilience</a:t>
            </a:r>
          </a:p>
          <a:p>
            <a:pPr eaLnBrk="1" hangingPunct="1"/>
            <a:r>
              <a:rPr lang="en-US" altLang="en-US" sz="3200" dirty="0"/>
              <a:t>Reciprocity</a:t>
            </a:r>
          </a:p>
          <a:p>
            <a:pPr eaLnBrk="1" hangingPunct="1"/>
            <a:endParaRPr lang="en-US" altLang="en-US" dirty="0"/>
          </a:p>
        </p:txBody>
      </p:sp>
      <p:pic>
        <p:nvPicPr>
          <p:cNvPr id="11267" name="Content Placeholder 4">
            <a:extLst>
              <a:ext uri="{FF2B5EF4-FFF2-40B4-BE49-F238E27FC236}">
                <a16:creationId xmlns:a16="http://schemas.microsoft.com/office/drawing/2014/main" id="{269FA8A7-B9F1-D641-B3DC-0A405C7C6C6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71211" y="1744137"/>
            <a:ext cx="5938129" cy="4620568"/>
          </a:xfrm>
        </p:spPr>
      </p:pic>
      <p:pic>
        <p:nvPicPr>
          <p:cNvPr id="3" name="Picture 2">
            <a:extLst>
              <a:ext uri="{FF2B5EF4-FFF2-40B4-BE49-F238E27FC236}">
                <a16:creationId xmlns:a16="http://schemas.microsoft.com/office/drawing/2014/main" id="{8CE79251-E3D2-594E-B276-B46725470116}"/>
              </a:ext>
            </a:extLst>
          </p:cNvPr>
          <p:cNvPicPr>
            <a:picLocks noChangeAspect="1"/>
          </p:cNvPicPr>
          <p:nvPr/>
        </p:nvPicPr>
        <p:blipFill>
          <a:blip r:embed="rId3"/>
          <a:stretch>
            <a:fillRect/>
          </a:stretch>
        </p:blipFill>
        <p:spPr>
          <a:xfrm rot="5400000">
            <a:off x="10567043" y="383251"/>
            <a:ext cx="1857093" cy="1392820"/>
          </a:xfrm>
          <a:prstGeom prst="rect">
            <a:avLst/>
          </a:prstGeom>
        </p:spPr>
      </p:pic>
    </p:spTree>
    <p:extLst>
      <p:ext uri="{BB962C8B-B14F-4D97-AF65-F5344CB8AC3E}">
        <p14:creationId xmlns:p14="http://schemas.microsoft.com/office/powerpoint/2010/main" val="3885059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DF0C77CE-6F47-C444-A7AA-598B03DE718C}"/>
              </a:ext>
            </a:extLst>
          </p:cNvPr>
          <p:cNvSpPr>
            <a:spLocks noGrp="1" noChangeArrowheads="1"/>
          </p:cNvSpPr>
          <p:nvPr>
            <p:ph type="title"/>
          </p:nvPr>
        </p:nvSpPr>
        <p:spPr>
          <a:xfrm>
            <a:off x="598620" y="1189325"/>
            <a:ext cx="10994760" cy="1018035"/>
          </a:xfrm>
        </p:spPr>
        <p:txBody>
          <a:bodyPr/>
          <a:lstStyle/>
          <a:p>
            <a:pPr eaLnBrk="1" hangingPunct="1"/>
            <a:r>
              <a:rPr lang="en-US" altLang="en-US" dirty="0">
                <a:solidFill>
                  <a:srgbClr val="FF0000"/>
                </a:solidFill>
              </a:rPr>
              <a:t>                </a:t>
            </a:r>
            <a:r>
              <a:rPr lang="en-US" altLang="en-US" dirty="0">
                <a:solidFill>
                  <a:srgbClr val="FF0000"/>
                </a:solidFill>
                <a:latin typeface="Times New Roman" panose="02020603050405020304" pitchFamily="18" charset="0"/>
                <a:cs typeface="Times New Roman" panose="02020603050405020304" pitchFamily="18" charset="0"/>
              </a:rPr>
              <a:t>Why Indigenous Methods Matter</a:t>
            </a:r>
          </a:p>
        </p:txBody>
      </p:sp>
      <p:sp>
        <p:nvSpPr>
          <p:cNvPr id="3" name="Content Placeholder 2">
            <a:extLst>
              <a:ext uri="{FF2B5EF4-FFF2-40B4-BE49-F238E27FC236}">
                <a16:creationId xmlns:a16="http://schemas.microsoft.com/office/drawing/2014/main" id="{585D6348-C074-7F4B-985B-9663B41E8920}"/>
              </a:ext>
            </a:extLst>
          </p:cNvPr>
          <p:cNvSpPr>
            <a:spLocks noGrp="1"/>
          </p:cNvSpPr>
          <p:nvPr>
            <p:ph idx="1"/>
          </p:nvPr>
        </p:nvSpPr>
        <p:spPr>
          <a:xfrm>
            <a:off x="191406" y="2207360"/>
            <a:ext cx="11401975" cy="4650640"/>
          </a:xfrm>
        </p:spPr>
        <p:txBody>
          <a:bodyPr>
            <a:noAutofit/>
          </a:bodyPr>
          <a:lstStyle/>
          <a:p>
            <a:pPr marL="0" indent="0">
              <a:buNone/>
              <a:defRPr/>
            </a:pPr>
            <a:r>
              <a:rPr lang="en-US" sz="2667"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Lack of </a:t>
            </a:r>
            <a:r>
              <a:rPr lang="en-US" sz="3200" b="1" dirty="0">
                <a:solidFill>
                  <a:srgbClr val="FF0000"/>
                </a:solidFill>
                <a:latin typeface="Times New Roman" panose="02020603050405020304" pitchFamily="18" charset="0"/>
                <a:cs typeface="Times New Roman" panose="02020603050405020304" pitchFamily="18" charset="0"/>
              </a:rPr>
              <a:t>Respect </a:t>
            </a:r>
            <a:r>
              <a:rPr lang="en-US" sz="3200" dirty="0">
                <a:latin typeface="Times New Roman" panose="02020603050405020304" pitchFamily="18" charset="0"/>
                <a:cs typeface="Times New Roman" panose="02020603050405020304" pitchFamily="18" charset="0"/>
              </a:rPr>
              <a:t>for Indigenous people and who they are, not just as individuals, but, more fundamentally, as a people.</a:t>
            </a:r>
          </a:p>
          <a:p>
            <a:pPr marL="0" indent="0">
              <a:buNone/>
              <a:defRPr/>
            </a:pPr>
            <a:r>
              <a:rPr lang="en-US" sz="3200" b="1" dirty="0">
                <a:latin typeface="Times New Roman" panose="02020603050405020304" pitchFamily="18" charset="0"/>
                <a:cs typeface="Times New Roman" panose="02020603050405020304" pitchFamily="18" charset="0"/>
              </a:rPr>
              <a:t> * </a:t>
            </a:r>
            <a:r>
              <a:rPr lang="en-US" sz="3200" b="1" dirty="0">
                <a:solidFill>
                  <a:srgbClr val="FF0000"/>
                </a:solidFill>
                <a:latin typeface="Times New Roman" panose="02020603050405020304" pitchFamily="18" charset="0"/>
                <a:cs typeface="Times New Roman" panose="02020603050405020304" pitchFamily="18" charset="0"/>
              </a:rPr>
              <a:t>Relationships</a:t>
            </a:r>
            <a:r>
              <a:rPr lang="en-US" sz="3200" dirty="0">
                <a:latin typeface="Times New Roman" panose="02020603050405020304" pitchFamily="18" charset="0"/>
                <a:cs typeface="Times New Roman" panose="02020603050405020304" pitchFamily="18" charset="0"/>
              </a:rPr>
              <a:t>: Building relationships in the community. Go to events, be seen, eat the food, participate in activities.</a:t>
            </a:r>
          </a:p>
          <a:p>
            <a:pPr eaLnBrk="1" hangingPunct="1">
              <a:defRPr/>
            </a:pPr>
            <a:endParaRPr lang="en-US" sz="2667" dirty="0"/>
          </a:p>
        </p:txBody>
      </p:sp>
      <p:pic>
        <p:nvPicPr>
          <p:cNvPr id="4" name="Picture 3">
            <a:extLst>
              <a:ext uri="{FF2B5EF4-FFF2-40B4-BE49-F238E27FC236}">
                <a16:creationId xmlns:a16="http://schemas.microsoft.com/office/drawing/2014/main" id="{8460ADAC-6BBC-9042-87BD-22069E763BAB}"/>
              </a:ext>
            </a:extLst>
          </p:cNvPr>
          <p:cNvPicPr>
            <a:picLocks noChangeAspect="1"/>
          </p:cNvPicPr>
          <p:nvPr/>
        </p:nvPicPr>
        <p:blipFill>
          <a:blip r:embed="rId2"/>
          <a:stretch>
            <a:fillRect/>
          </a:stretch>
        </p:blipFill>
        <p:spPr>
          <a:xfrm rot="5400000">
            <a:off x="10567043" y="383251"/>
            <a:ext cx="1857093" cy="1392820"/>
          </a:xfrm>
          <a:prstGeom prst="rect">
            <a:avLst/>
          </a:prstGeom>
        </p:spPr>
      </p:pic>
    </p:spTree>
    <p:extLst>
      <p:ext uri="{BB962C8B-B14F-4D97-AF65-F5344CB8AC3E}">
        <p14:creationId xmlns:p14="http://schemas.microsoft.com/office/powerpoint/2010/main" val="2673724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0828F-DF0F-4C4C-BB7F-F4CE0B164557}"/>
              </a:ext>
            </a:extLst>
          </p:cNvPr>
          <p:cNvSpPr>
            <a:spLocks noGrp="1"/>
          </p:cNvSpPr>
          <p:nvPr>
            <p:ph type="title"/>
          </p:nvPr>
        </p:nvSpPr>
        <p:spPr/>
        <p:txBody>
          <a:bodyPr/>
          <a:lstStyle/>
          <a:p>
            <a:r>
              <a:rPr lang="en-US" dirty="0">
                <a:solidFill>
                  <a:srgbClr val="FF0000"/>
                </a:solidFill>
              </a:rPr>
              <a:t>           </a:t>
            </a:r>
            <a:r>
              <a:rPr lang="en-US" sz="4400" dirty="0">
                <a:solidFill>
                  <a:srgbClr val="FF0000"/>
                </a:solidFill>
                <a:latin typeface="Times New Roman" panose="02020603050405020304" pitchFamily="18" charset="0"/>
                <a:cs typeface="Times New Roman" panose="02020603050405020304" pitchFamily="18" charset="0"/>
              </a:rPr>
              <a:t>Why it matters, continued</a:t>
            </a:r>
          </a:p>
        </p:txBody>
      </p:sp>
      <p:sp>
        <p:nvSpPr>
          <p:cNvPr id="3" name="Content Placeholder 2">
            <a:extLst>
              <a:ext uri="{FF2B5EF4-FFF2-40B4-BE49-F238E27FC236}">
                <a16:creationId xmlns:a16="http://schemas.microsoft.com/office/drawing/2014/main" id="{CFB1EB2C-18A2-2644-90FE-55F8F7C84459}"/>
              </a:ext>
            </a:extLst>
          </p:cNvPr>
          <p:cNvSpPr>
            <a:spLocks noGrp="1"/>
          </p:cNvSpPr>
          <p:nvPr>
            <p:ph idx="1"/>
          </p:nvPr>
        </p:nvSpPr>
        <p:spPr>
          <a:xfrm>
            <a:off x="434716" y="1708880"/>
            <a:ext cx="10612696" cy="4841822"/>
          </a:xfrm>
        </p:spPr>
        <p:txBody>
          <a:bodyPr>
            <a:normAutofit/>
          </a:bodyPr>
          <a:lstStyle/>
          <a:p>
            <a:pPr marL="0" indent="0">
              <a:buNone/>
              <a:defRPr/>
            </a:pPr>
            <a:r>
              <a:rPr lang="en-US" sz="3800" dirty="0">
                <a:latin typeface="Times New Roman" panose="02020603050405020304" pitchFamily="18" charset="0"/>
                <a:cs typeface="Times New Roman" panose="02020603050405020304" pitchFamily="18" charset="0"/>
              </a:rPr>
              <a:t>* Ignorance of </a:t>
            </a:r>
            <a:r>
              <a:rPr lang="en-US" sz="3800" dirty="0">
                <a:solidFill>
                  <a:srgbClr val="FF0000"/>
                </a:solidFill>
                <a:latin typeface="Times New Roman" panose="02020603050405020304" pitchFamily="18" charset="0"/>
                <a:cs typeface="Times New Roman" panose="02020603050405020304" pitchFamily="18" charset="0"/>
              </a:rPr>
              <a:t>Relevance</a:t>
            </a:r>
            <a:r>
              <a:rPr lang="en-US" sz="3800" dirty="0">
                <a:latin typeface="Times New Roman" panose="02020603050405020304" pitchFamily="18" charset="0"/>
                <a:cs typeface="Times New Roman" panose="02020603050405020304" pitchFamily="18" charset="0"/>
              </a:rPr>
              <a:t> for alternate worldviews and a failure to acknowledge Indigenous peoples’ knowledge to participate in the research </a:t>
            </a:r>
          </a:p>
          <a:p>
            <a:pPr marL="0" indent="0">
              <a:buNone/>
              <a:defRPr/>
            </a:pPr>
            <a:r>
              <a:rPr lang="en-US" sz="3800" dirty="0">
                <a:latin typeface="Times New Roman" panose="02020603050405020304" pitchFamily="18" charset="0"/>
                <a:cs typeface="Times New Roman" panose="02020603050405020304" pitchFamily="18" charset="0"/>
              </a:rPr>
              <a:t>* </a:t>
            </a:r>
            <a:r>
              <a:rPr lang="en-US" sz="3800" dirty="0">
                <a:solidFill>
                  <a:srgbClr val="FF0000"/>
                </a:solidFill>
                <a:latin typeface="Times New Roman" panose="02020603050405020304" pitchFamily="18" charset="0"/>
                <a:cs typeface="Times New Roman" panose="02020603050405020304" pitchFamily="18" charset="0"/>
              </a:rPr>
              <a:t>Reciprocity</a:t>
            </a:r>
            <a:r>
              <a:rPr lang="en-US" sz="3800" dirty="0">
                <a:latin typeface="Times New Roman" panose="02020603050405020304" pitchFamily="18" charset="0"/>
                <a:cs typeface="Times New Roman" panose="02020603050405020304" pitchFamily="18" charset="0"/>
              </a:rPr>
              <a:t> both in knowledge and in relationships, Giving information back to the community</a:t>
            </a:r>
          </a:p>
          <a:p>
            <a:pPr marL="0" indent="0">
              <a:buNone/>
              <a:defRPr/>
            </a:pPr>
            <a:r>
              <a:rPr lang="en-US" sz="3800" dirty="0">
                <a:latin typeface="Times New Roman" panose="02020603050405020304" pitchFamily="18" charset="0"/>
                <a:cs typeface="Times New Roman" panose="02020603050405020304" pitchFamily="18" charset="0"/>
              </a:rPr>
              <a:t>* </a:t>
            </a:r>
            <a:r>
              <a:rPr lang="en-US" sz="3800" dirty="0">
                <a:solidFill>
                  <a:srgbClr val="FF0000"/>
                </a:solidFill>
                <a:latin typeface="Times New Roman" panose="02020603050405020304" pitchFamily="18" charset="0"/>
                <a:cs typeface="Times New Roman" panose="02020603050405020304" pitchFamily="18" charset="0"/>
              </a:rPr>
              <a:t>Resilience: </a:t>
            </a:r>
            <a:r>
              <a:rPr lang="en-US" sz="3800" dirty="0">
                <a:latin typeface="Times New Roman" panose="02020603050405020304" pitchFamily="18" charset="0"/>
                <a:cs typeface="Times New Roman" panose="02020603050405020304" pitchFamily="18" charset="0"/>
              </a:rPr>
              <a:t>How the question is asked.; strengths of the community.</a:t>
            </a:r>
          </a:p>
          <a:p>
            <a:pPr algn="l"/>
            <a:endParaRPr lang="en-US" dirty="0"/>
          </a:p>
        </p:txBody>
      </p:sp>
      <p:pic>
        <p:nvPicPr>
          <p:cNvPr id="4" name="Picture 3">
            <a:extLst>
              <a:ext uri="{FF2B5EF4-FFF2-40B4-BE49-F238E27FC236}">
                <a16:creationId xmlns:a16="http://schemas.microsoft.com/office/drawing/2014/main" id="{232FDA34-E586-E04F-BBCE-185E7AAB08F6}"/>
              </a:ext>
            </a:extLst>
          </p:cNvPr>
          <p:cNvPicPr>
            <a:picLocks noChangeAspect="1"/>
          </p:cNvPicPr>
          <p:nvPr/>
        </p:nvPicPr>
        <p:blipFill>
          <a:blip r:embed="rId2"/>
          <a:stretch>
            <a:fillRect/>
          </a:stretch>
        </p:blipFill>
        <p:spPr>
          <a:xfrm rot="5400000">
            <a:off x="10567043" y="383251"/>
            <a:ext cx="1857093" cy="1392820"/>
          </a:xfrm>
          <a:prstGeom prst="rect">
            <a:avLst/>
          </a:prstGeom>
        </p:spPr>
      </p:pic>
    </p:spTree>
    <p:extLst>
      <p:ext uri="{BB962C8B-B14F-4D97-AF65-F5344CB8AC3E}">
        <p14:creationId xmlns:p14="http://schemas.microsoft.com/office/powerpoint/2010/main" val="1676046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Rectangle 2"/>
          <p:cNvSpPr>
            <a:spLocks noGrp="1"/>
          </p:cNvSpPr>
          <p:nvPr>
            <p:ph type="title" idx="4294967295"/>
          </p:nvPr>
        </p:nvSpPr>
        <p:spPr>
          <a:xfrm>
            <a:off x="498388" y="284596"/>
            <a:ext cx="10169612" cy="1295401"/>
          </a:xfrm>
          <a:prstGeom prst="rect">
            <a:avLst/>
          </a:prstGeom>
        </p:spPr>
        <p:txBody>
          <a:bodyPr/>
          <a:lstStyle>
            <a:lvl1pPr>
              <a:defRPr sz="3800"/>
            </a:lvl1pPr>
          </a:lstStyle>
          <a:p>
            <a:r>
              <a:rPr lang="en-US" dirty="0">
                <a:solidFill>
                  <a:srgbClr val="FF0000"/>
                </a:solidFill>
                <a:latin typeface="Times New Roman" panose="02020603050405020304" pitchFamily="18" charset="0"/>
                <a:cs typeface="Times New Roman" panose="02020603050405020304" pitchFamily="18" charset="0"/>
              </a:rPr>
              <a:t>                           </a:t>
            </a:r>
            <a:r>
              <a:rPr dirty="0">
                <a:solidFill>
                  <a:srgbClr val="FF0000"/>
                </a:solidFill>
                <a:latin typeface="Times New Roman" panose="02020603050405020304" pitchFamily="18" charset="0"/>
                <a:cs typeface="Times New Roman" panose="02020603050405020304" pitchFamily="18" charset="0"/>
              </a:rPr>
              <a:t>Respect: Methods</a:t>
            </a:r>
          </a:p>
        </p:txBody>
      </p:sp>
      <p:sp>
        <p:nvSpPr>
          <p:cNvPr id="290" name="Rectangle 3"/>
          <p:cNvSpPr>
            <a:spLocks noGrp="1"/>
          </p:cNvSpPr>
          <p:nvPr>
            <p:ph type="body" idx="4294967295"/>
          </p:nvPr>
        </p:nvSpPr>
        <p:spPr>
          <a:xfrm>
            <a:off x="1453243" y="1752600"/>
            <a:ext cx="9214757" cy="4800600"/>
          </a:xfrm>
          <a:prstGeom prst="rect">
            <a:avLst/>
          </a:prstGeom>
        </p:spPr>
        <p:txBody>
          <a:bodyPr>
            <a:noAutofit/>
          </a:bodyPr>
          <a:lstStyle/>
          <a:p>
            <a:pPr marL="452627" indent="-452627" defTabSz="905255">
              <a:spcBef>
                <a:spcPts val="1900"/>
              </a:spcBef>
              <a:buNone/>
              <a:defRPr sz="3168"/>
            </a:pPr>
            <a:r>
              <a:rPr sz="3200" dirty="0"/>
              <a:t>Choice of:</a:t>
            </a:r>
          </a:p>
          <a:p>
            <a:pPr marL="452627" indent="-452627" defTabSz="905255">
              <a:spcBef>
                <a:spcPts val="1900"/>
              </a:spcBef>
              <a:buNone/>
              <a:defRPr sz="3168"/>
            </a:pPr>
            <a:r>
              <a:rPr sz="3200" dirty="0"/>
              <a:t>	</a:t>
            </a:r>
            <a:r>
              <a:rPr sz="3200" dirty="0">
                <a:latin typeface="Times New Roman" panose="02020603050405020304" pitchFamily="18" charset="0"/>
                <a:cs typeface="Times New Roman" panose="02020603050405020304" pitchFamily="18" charset="0"/>
              </a:rPr>
              <a:t>Methodology</a:t>
            </a:r>
          </a:p>
          <a:p>
            <a:pPr marL="452627" indent="-452627" defTabSz="905255">
              <a:spcBef>
                <a:spcPts val="1900"/>
              </a:spcBef>
              <a:buNone/>
              <a:defRPr sz="3168"/>
            </a:pPr>
            <a:r>
              <a:rPr sz="3200" dirty="0">
                <a:latin typeface="Times New Roman" panose="02020603050405020304" pitchFamily="18" charset="0"/>
                <a:cs typeface="Times New Roman" panose="02020603050405020304" pitchFamily="18" charset="0"/>
              </a:rPr>
              <a:t>	Research Topics</a:t>
            </a:r>
          </a:p>
          <a:p>
            <a:pPr marL="452627" indent="-452627" defTabSz="905255">
              <a:spcBef>
                <a:spcPts val="1900"/>
              </a:spcBef>
              <a:buNone/>
              <a:defRPr sz="3168"/>
            </a:pPr>
            <a:r>
              <a:rPr sz="3200" dirty="0">
                <a:latin typeface="Times New Roman" panose="02020603050405020304" pitchFamily="18" charset="0"/>
                <a:cs typeface="Times New Roman" panose="02020603050405020304" pitchFamily="18" charset="0"/>
              </a:rPr>
              <a:t>	How the question is asked ~ questions of resiliency.</a:t>
            </a:r>
          </a:p>
          <a:p>
            <a:pPr marL="452627" indent="-452627" defTabSz="905255">
              <a:spcBef>
                <a:spcPts val="1900"/>
              </a:spcBef>
              <a:buNone/>
              <a:defRPr sz="3168"/>
            </a:pPr>
            <a:r>
              <a:rPr sz="3200" dirty="0">
                <a:latin typeface="Times New Roman" panose="02020603050405020304" pitchFamily="18" charset="0"/>
                <a:cs typeface="Times New Roman" panose="02020603050405020304" pitchFamily="18" charset="0"/>
              </a:rPr>
              <a:t>	Forms of analysis</a:t>
            </a:r>
          </a:p>
          <a:p>
            <a:pPr marL="452627" indent="-452627" defTabSz="905255">
              <a:spcBef>
                <a:spcPts val="1900"/>
              </a:spcBef>
              <a:buNone/>
              <a:defRPr sz="3168"/>
            </a:pPr>
            <a:r>
              <a:rPr sz="3200" dirty="0">
                <a:latin typeface="Times New Roman" panose="02020603050405020304" pitchFamily="18" charset="0"/>
                <a:cs typeface="Times New Roman" panose="02020603050405020304" pitchFamily="18" charset="0"/>
              </a:rPr>
              <a:t>	Presentation of the Data</a:t>
            </a:r>
          </a:p>
        </p:txBody>
      </p:sp>
      <p:pic>
        <p:nvPicPr>
          <p:cNvPr id="4" name="Picture 3">
            <a:extLst>
              <a:ext uri="{FF2B5EF4-FFF2-40B4-BE49-F238E27FC236}">
                <a16:creationId xmlns:a16="http://schemas.microsoft.com/office/drawing/2014/main" id="{9B296C6A-B31A-5245-AD2D-1F0181607720}"/>
              </a:ext>
            </a:extLst>
          </p:cNvPr>
          <p:cNvPicPr>
            <a:picLocks noChangeAspect="1"/>
          </p:cNvPicPr>
          <p:nvPr/>
        </p:nvPicPr>
        <p:blipFill>
          <a:blip r:embed="rId2"/>
          <a:stretch>
            <a:fillRect/>
          </a:stretch>
        </p:blipFill>
        <p:spPr>
          <a:xfrm rot="5400000">
            <a:off x="10567043" y="383251"/>
            <a:ext cx="1857093" cy="1392820"/>
          </a:xfrm>
          <a:prstGeom prst="rect">
            <a:avLst/>
          </a:prstGeom>
        </p:spPr>
      </p:pic>
    </p:spTree>
    <p:extLst>
      <p:ext uri="{BB962C8B-B14F-4D97-AF65-F5344CB8AC3E}">
        <p14:creationId xmlns:p14="http://schemas.microsoft.com/office/powerpoint/2010/main" val="2579849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393D4E0-2FE5-D648-A0F6-1AE9DF53915E}"/>
              </a:ext>
            </a:extLst>
          </p:cNvPr>
          <p:cNvSpPr>
            <a:spLocks noGrp="1" noChangeArrowheads="1"/>
          </p:cNvSpPr>
          <p:nvPr>
            <p:ph type="title"/>
          </p:nvPr>
        </p:nvSpPr>
        <p:spPr/>
        <p:txBody>
          <a:bodyPr/>
          <a:lstStyle/>
          <a:p>
            <a:pPr eaLnBrk="1" hangingPunct="1"/>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solidFill>
                  <a:srgbClr val="FF0000"/>
                </a:solidFill>
                <a:latin typeface="Times New Roman" panose="02020603050405020304" pitchFamily="18" charset="0"/>
                <a:ea typeface="ＭＳ Ｐゴシック" panose="020B0600070205080204" pitchFamily="34" charset="-128"/>
                <a:cs typeface="Times New Roman" panose="02020603050405020304" pitchFamily="18" charset="0"/>
              </a:rPr>
              <a:t>Respect: Methods</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18434" name="Content Placeholder 2">
            <a:extLst>
              <a:ext uri="{FF2B5EF4-FFF2-40B4-BE49-F238E27FC236}">
                <a16:creationId xmlns:a16="http://schemas.microsoft.com/office/drawing/2014/main" id="{8DDD08AB-165E-C34B-B167-B4C2D3E410EA}"/>
              </a:ext>
            </a:extLst>
          </p:cNvPr>
          <p:cNvSpPr>
            <a:spLocks noGrp="1" noChangeArrowheads="1"/>
          </p:cNvSpPr>
          <p:nvPr>
            <p:ph idx="1"/>
          </p:nvPr>
        </p:nvSpPr>
        <p:spPr>
          <a:xfrm>
            <a:off x="567160" y="1693889"/>
            <a:ext cx="10633529" cy="4518256"/>
          </a:xfrm>
        </p:spPr>
        <p:txBody>
          <a:bodyPr>
            <a:normAutofit/>
          </a:bodyPr>
          <a:lstStyle/>
          <a:p>
            <a:pPr marL="0" indent="0">
              <a:buNone/>
            </a:pPr>
            <a:r>
              <a:rPr lang="en-US" altLang="en-US" sz="3200" dirty="0">
                <a:latin typeface="Constantia" panose="02030602050306030303" pitchFamily="18" charset="0"/>
                <a:ea typeface="ＭＳ Ｐゴシック" panose="020B0600070205080204" pitchFamily="34" charset="-128"/>
              </a:rPr>
              <a:t>* </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Comes from the heart/passion of the researcher and why    you want to do that research.</a:t>
            </a:r>
          </a:p>
          <a:p>
            <a:pPr marL="0" indent="0">
              <a:buNone/>
            </a:pP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Researcher must live in the culture of the community/of the tribe.</a:t>
            </a:r>
          </a:p>
          <a:p>
            <a:pPr marL="0" indent="0">
              <a:buNone/>
            </a:pP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Tribe selects the problem and agenda. They partner with the researcher in what is researched. Present to Tribal Council and Tribal IRB</a:t>
            </a:r>
            <a:r>
              <a:rPr lang="en-US" altLang="en-US" sz="3200" dirty="0">
                <a:latin typeface="Constantia" panose="02030602050306030303" pitchFamily="18" charset="0"/>
                <a:ea typeface="ＭＳ Ｐゴシック" panose="020B0600070205080204" pitchFamily="34" charset="-128"/>
              </a:rPr>
              <a:t>.</a:t>
            </a:r>
            <a:endParaRPr lang="en-US" altLang="en-US" sz="3200" dirty="0"/>
          </a:p>
        </p:txBody>
      </p:sp>
      <p:pic>
        <p:nvPicPr>
          <p:cNvPr id="4" name="Picture 3">
            <a:extLst>
              <a:ext uri="{FF2B5EF4-FFF2-40B4-BE49-F238E27FC236}">
                <a16:creationId xmlns:a16="http://schemas.microsoft.com/office/drawing/2014/main" id="{35F2CEFF-DD33-6A4F-BEC9-347AFBF51491}"/>
              </a:ext>
            </a:extLst>
          </p:cNvPr>
          <p:cNvPicPr>
            <a:picLocks noChangeAspect="1"/>
          </p:cNvPicPr>
          <p:nvPr/>
        </p:nvPicPr>
        <p:blipFill>
          <a:blip r:embed="rId2"/>
          <a:stretch>
            <a:fillRect/>
          </a:stretch>
        </p:blipFill>
        <p:spPr>
          <a:xfrm flipH="1">
            <a:off x="9650262" y="0"/>
            <a:ext cx="2541738" cy="1596529"/>
          </a:xfrm>
          <a:prstGeom prst="rect">
            <a:avLst/>
          </a:prstGeom>
        </p:spPr>
      </p:pic>
    </p:spTree>
    <p:extLst>
      <p:ext uri="{BB962C8B-B14F-4D97-AF65-F5344CB8AC3E}">
        <p14:creationId xmlns:p14="http://schemas.microsoft.com/office/powerpoint/2010/main" val="430820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023E3E41-76D3-3C4A-BEBD-405EDC528F18}"/>
              </a:ext>
            </a:extLst>
          </p:cNvPr>
          <p:cNvSpPr>
            <a:spLocks noGrp="1" noChangeArrowheads="1"/>
          </p:cNvSpPr>
          <p:nvPr>
            <p:ph type="title"/>
          </p:nvPr>
        </p:nvSpPr>
        <p:spPr>
          <a:xfrm>
            <a:off x="711607" y="547877"/>
            <a:ext cx="10972800" cy="1143000"/>
          </a:xfrm>
        </p:spPr>
        <p:txBody>
          <a:bodyPr>
            <a:normAutofit fontScale="90000"/>
          </a:bodyPr>
          <a:lstStyle/>
          <a:p>
            <a:pPr eaLnBrk="1" hangingPunct="1"/>
            <a:r>
              <a:rPr lang="en-US" altLang="en-US" sz="4000" dirty="0">
                <a:solidFill>
                  <a:srgbClr val="FF0000"/>
                </a:solidFill>
              </a:rPr>
              <a:t>      How is my research demonstrating </a:t>
            </a:r>
            <a:br>
              <a:rPr lang="en-US" altLang="en-US" sz="4000" dirty="0">
                <a:solidFill>
                  <a:srgbClr val="FF0000"/>
                </a:solidFill>
              </a:rPr>
            </a:br>
            <a:r>
              <a:rPr lang="en-US" altLang="en-US" sz="4000" dirty="0">
                <a:solidFill>
                  <a:srgbClr val="FF0000"/>
                </a:solidFill>
              </a:rPr>
              <a:t>										Respect</a:t>
            </a:r>
          </a:p>
        </p:txBody>
      </p:sp>
      <p:sp>
        <p:nvSpPr>
          <p:cNvPr id="21506" name="Content Placeholder 2">
            <a:extLst>
              <a:ext uri="{FF2B5EF4-FFF2-40B4-BE49-F238E27FC236}">
                <a16:creationId xmlns:a16="http://schemas.microsoft.com/office/drawing/2014/main" id="{4AD55842-34BB-FA4D-81AB-D523736D9706}"/>
              </a:ext>
            </a:extLst>
          </p:cNvPr>
          <p:cNvSpPr>
            <a:spLocks noGrp="1" noChangeArrowheads="1"/>
          </p:cNvSpPr>
          <p:nvPr>
            <p:ph sz="half" idx="1"/>
          </p:nvPr>
        </p:nvSpPr>
        <p:spPr>
          <a:xfrm>
            <a:off x="505634" y="1793747"/>
            <a:ext cx="5384800" cy="4525963"/>
          </a:xfrm>
        </p:spPr>
        <p:txBody>
          <a:bodyPr>
            <a:normAutofit/>
          </a:bodyPr>
          <a:lstStyle/>
          <a:p>
            <a:pPr marL="211133" lvl="1" indent="0">
              <a:buNone/>
            </a:pPr>
            <a:endParaRPr lang="en-US" altLang="en-US" sz="2100" dirty="0">
              <a:solidFill>
                <a:schemeClr val="bg1"/>
              </a:solidFill>
            </a:endParaRPr>
          </a:p>
          <a:p>
            <a:pPr marL="211133" lvl="1" indent="0">
              <a:buNone/>
            </a:pPr>
            <a:r>
              <a:rPr lang="en-US" altLang="en-US" sz="2800" dirty="0">
                <a:latin typeface="Times New Roman" panose="02020603050405020304" pitchFamily="18" charset="0"/>
                <a:cs typeface="Times New Roman" panose="02020603050405020304" pitchFamily="18" charset="0"/>
              </a:rPr>
              <a:t>For the culture, Stories, language, the lifeway/paradigm, </a:t>
            </a:r>
          </a:p>
          <a:p>
            <a:pPr marL="211133" lvl="1" indent="0">
              <a:buNone/>
            </a:pPr>
            <a:endParaRPr lang="en-US" altLang="en-US" sz="2800" dirty="0">
              <a:latin typeface="Times New Roman" panose="02020603050405020304" pitchFamily="18" charset="0"/>
              <a:cs typeface="Times New Roman" panose="02020603050405020304" pitchFamily="18" charset="0"/>
            </a:endParaRPr>
          </a:p>
          <a:p>
            <a:pPr marL="211133" lvl="1" indent="0">
              <a:buNone/>
            </a:pPr>
            <a:r>
              <a:rPr lang="en-US" altLang="en-US" sz="2800" dirty="0">
                <a:latin typeface="Times New Roman" panose="02020603050405020304" pitchFamily="18" charset="0"/>
                <a:cs typeface="Times New Roman" panose="02020603050405020304" pitchFamily="18" charset="0"/>
              </a:rPr>
              <a:t>For the natural resources and sacred places, </a:t>
            </a:r>
          </a:p>
          <a:p>
            <a:pPr marL="211133" lvl="1" indent="0">
              <a:buNone/>
            </a:pPr>
            <a:endParaRPr lang="en-US" altLang="en-US" sz="2800" dirty="0">
              <a:latin typeface="Times New Roman" panose="02020603050405020304" pitchFamily="18" charset="0"/>
              <a:cs typeface="Times New Roman" panose="02020603050405020304" pitchFamily="18" charset="0"/>
            </a:endParaRPr>
          </a:p>
          <a:p>
            <a:pPr marL="211133" lvl="1" indent="0">
              <a:buNone/>
            </a:pPr>
            <a:r>
              <a:rPr lang="en-US" altLang="en-US" sz="2800" dirty="0">
                <a:latin typeface="Times New Roman" panose="02020603050405020304" pitchFamily="18" charset="0"/>
                <a:cs typeface="Times New Roman" panose="02020603050405020304" pitchFamily="18" charset="0"/>
              </a:rPr>
              <a:t>For the history of the people,</a:t>
            </a:r>
          </a:p>
          <a:p>
            <a:pPr eaLnBrk="1" hangingPunct="1"/>
            <a:endParaRPr lang="en-US" altLang="en-US" dirty="0"/>
          </a:p>
        </p:txBody>
      </p:sp>
      <p:sp>
        <p:nvSpPr>
          <p:cNvPr id="2" name="Content Placeholder 1">
            <a:extLst>
              <a:ext uri="{FF2B5EF4-FFF2-40B4-BE49-F238E27FC236}">
                <a16:creationId xmlns:a16="http://schemas.microsoft.com/office/drawing/2014/main" id="{CF9BF270-9F85-984B-A497-F8CE9B89EB0C}"/>
              </a:ext>
            </a:extLst>
          </p:cNvPr>
          <p:cNvSpPr>
            <a:spLocks noGrp="1"/>
          </p:cNvSpPr>
          <p:nvPr>
            <p:ph sz="half" idx="2"/>
          </p:nvPr>
        </p:nvSpPr>
        <p:spPr>
          <a:xfrm>
            <a:off x="6299607" y="2410967"/>
            <a:ext cx="5384800" cy="4525963"/>
          </a:xfrm>
        </p:spPr>
        <p:txBody>
          <a:bodyPr>
            <a:normAutofit/>
          </a:bodyPr>
          <a:lstStyle/>
          <a:p>
            <a:pPr marL="0" indent="0">
              <a:buNone/>
              <a:defRPr/>
            </a:pPr>
            <a:r>
              <a:rPr lang="en-US" sz="2800" dirty="0">
                <a:latin typeface="Times New Roman" panose="02020603050405020304" pitchFamily="18" charset="0"/>
                <a:cs typeface="Times New Roman" panose="02020603050405020304" pitchFamily="18" charset="0"/>
              </a:rPr>
              <a:t>For the ethics of the community,</a:t>
            </a:r>
          </a:p>
          <a:p>
            <a:pPr marL="0" indent="0">
              <a:buNone/>
              <a:defRPr/>
            </a:pPr>
            <a:r>
              <a:rPr lang="en-US" sz="2800" dirty="0">
                <a:latin typeface="Times New Roman" panose="02020603050405020304" pitchFamily="18" charset="0"/>
                <a:cs typeface="Times New Roman" panose="02020603050405020304" pitchFamily="18" charset="0"/>
              </a:rPr>
              <a:t>Am I in collaboration and cooperation of the tribal/Indigenous government?</a:t>
            </a:r>
          </a:p>
          <a:p>
            <a:pPr marL="0" indent="0">
              <a:buNone/>
              <a:defRPr/>
            </a:pPr>
            <a:r>
              <a:rPr lang="en-US" sz="2800" dirty="0">
                <a:latin typeface="Times New Roman" panose="02020603050405020304" pitchFamily="18" charset="0"/>
                <a:cs typeface="Times New Roman" panose="02020603050405020304" pitchFamily="18" charset="0"/>
              </a:rPr>
              <a:t>Did I ask for permission?</a:t>
            </a:r>
          </a:p>
          <a:p>
            <a:pPr marL="0" indent="0">
              <a:buNone/>
              <a:defRPr/>
            </a:pPr>
            <a:r>
              <a:rPr lang="en-US" sz="2800" dirty="0">
                <a:latin typeface="Times New Roman" panose="02020603050405020304" pitchFamily="18" charset="0"/>
                <a:cs typeface="Times New Roman" panose="02020603050405020304" pitchFamily="18" charset="0"/>
              </a:rPr>
              <a:t>Am I staying for tea?</a:t>
            </a:r>
          </a:p>
          <a:p>
            <a:endParaRPr lang="en-US" dirty="0"/>
          </a:p>
        </p:txBody>
      </p:sp>
      <p:pic>
        <p:nvPicPr>
          <p:cNvPr id="5" name="Picture 4">
            <a:extLst>
              <a:ext uri="{FF2B5EF4-FFF2-40B4-BE49-F238E27FC236}">
                <a16:creationId xmlns:a16="http://schemas.microsoft.com/office/drawing/2014/main" id="{47770AB9-83C9-E443-99E3-6D2190BF8CD5}"/>
              </a:ext>
            </a:extLst>
          </p:cNvPr>
          <p:cNvPicPr>
            <a:picLocks noChangeAspect="1"/>
          </p:cNvPicPr>
          <p:nvPr/>
        </p:nvPicPr>
        <p:blipFill>
          <a:blip r:embed="rId2"/>
          <a:stretch>
            <a:fillRect/>
          </a:stretch>
        </p:blipFill>
        <p:spPr>
          <a:xfrm flipH="1">
            <a:off x="9650262" y="0"/>
            <a:ext cx="2541738" cy="1596529"/>
          </a:xfrm>
          <a:prstGeom prst="rect">
            <a:avLst/>
          </a:prstGeom>
        </p:spPr>
      </p:pic>
    </p:spTree>
    <p:extLst>
      <p:ext uri="{BB962C8B-B14F-4D97-AF65-F5344CB8AC3E}">
        <p14:creationId xmlns:p14="http://schemas.microsoft.com/office/powerpoint/2010/main" val="1940400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le 1"/>
          <p:cNvSpPr>
            <a:spLocks noGrp="1"/>
          </p:cNvSpPr>
          <p:nvPr>
            <p:ph type="title"/>
          </p:nvPr>
        </p:nvSpPr>
        <p:spPr>
          <a:xfrm>
            <a:off x="522514" y="94129"/>
            <a:ext cx="9647014" cy="1946942"/>
          </a:xfrm>
          <a:prstGeom prst="rect">
            <a:avLst/>
          </a:prstGeom>
        </p:spPr>
        <p:txBody>
          <a:bodyPr>
            <a:normAutofit/>
          </a:bodyPr>
          <a:lstStyle/>
          <a:p>
            <a:pPr defTabSz="365760">
              <a:defRPr sz="1800">
                <a:latin typeface="Futura"/>
                <a:ea typeface="Futura"/>
                <a:cs typeface="Futura"/>
                <a:sym typeface="Futura"/>
              </a:defRPr>
            </a:pPr>
            <a:br>
              <a:rPr dirty="0">
                <a:latin typeface="Times New Roman" panose="02020603050405020304" pitchFamily="18" charset="0"/>
                <a:cs typeface="Times New Roman" panose="02020603050405020304" pitchFamily="18" charset="0"/>
              </a:rPr>
            </a:br>
            <a:br>
              <a:rPr dirty="0">
                <a:latin typeface="Times New Roman" panose="02020603050405020304" pitchFamily="18" charset="0"/>
                <a:cs typeface="Times New Roman" panose="02020603050405020304" pitchFamily="18" charset="0"/>
              </a:rPr>
            </a:br>
            <a:r>
              <a:rPr lang="en-US" sz="4000" dirty="0">
                <a:solidFill>
                  <a:srgbClr val="FF0000"/>
                </a:solidFill>
                <a:latin typeface="Times New Roman" panose="02020603050405020304" pitchFamily="18" charset="0"/>
                <a:cs typeface="Times New Roman" panose="02020603050405020304" pitchFamily="18" charset="0"/>
              </a:rPr>
              <a:t>         </a:t>
            </a:r>
            <a:r>
              <a:rPr sz="4000" dirty="0">
                <a:solidFill>
                  <a:srgbClr val="FF0000"/>
                </a:solidFill>
                <a:latin typeface="Times New Roman" panose="02020603050405020304" pitchFamily="18" charset="0"/>
                <a:ea typeface="Times"/>
                <a:cs typeface="Times New Roman" panose="02020603050405020304" pitchFamily="18" charset="0"/>
                <a:sym typeface="Times"/>
              </a:rPr>
              <a:t>Respect: Questions for the researcher</a:t>
            </a:r>
          </a:p>
        </p:txBody>
      </p:sp>
      <p:sp>
        <p:nvSpPr>
          <p:cNvPr id="296" name="Text Placeholder 2"/>
          <p:cNvSpPr>
            <a:spLocks noGrp="1"/>
          </p:cNvSpPr>
          <p:nvPr>
            <p:ph type="body" sz="half" idx="1"/>
          </p:nvPr>
        </p:nvSpPr>
        <p:spPr>
          <a:xfrm>
            <a:off x="1838007" y="1847739"/>
            <a:ext cx="3840480" cy="4364038"/>
          </a:xfrm>
          <a:prstGeom prst="rect">
            <a:avLst/>
          </a:prstGeom>
        </p:spPr>
        <p:txBody>
          <a:bodyPr>
            <a:normAutofit lnSpcReduction="10000"/>
          </a:bodyPr>
          <a:lstStyle/>
          <a:p>
            <a:pPr>
              <a:defRPr sz="2400">
                <a:latin typeface="Times New Roman"/>
                <a:ea typeface="Times New Roman"/>
                <a:cs typeface="Times New Roman"/>
                <a:sym typeface="Times New Roman"/>
              </a:defRPr>
            </a:pPr>
            <a:r>
              <a:rPr dirty="0"/>
              <a:t>How does the research empower the community?</a:t>
            </a:r>
            <a:endParaRPr lang="en-US" dirty="0"/>
          </a:p>
          <a:p>
            <a:pPr>
              <a:defRPr sz="2400">
                <a:latin typeface="Times New Roman"/>
                <a:ea typeface="Times New Roman"/>
                <a:cs typeface="Times New Roman"/>
                <a:sym typeface="Times New Roman"/>
              </a:defRPr>
            </a:pPr>
            <a:r>
              <a:rPr dirty="0"/>
              <a:t>How does the research contribute to self determination of the community?</a:t>
            </a:r>
          </a:p>
          <a:p>
            <a:pPr>
              <a:defRPr sz="2400">
                <a:latin typeface="Times New Roman"/>
                <a:ea typeface="Times New Roman"/>
                <a:cs typeface="Times New Roman"/>
                <a:sym typeface="Times New Roman"/>
              </a:defRPr>
            </a:pPr>
            <a:r>
              <a:rPr dirty="0"/>
              <a:t>How does the research promote recovery from from historical anger, loss of self esteem, loss of tribal identity?</a:t>
            </a:r>
          </a:p>
        </p:txBody>
      </p:sp>
      <p:sp>
        <p:nvSpPr>
          <p:cNvPr id="297" name="Content Placeholder 2"/>
          <p:cNvSpPr/>
          <p:nvPr/>
        </p:nvSpPr>
        <p:spPr>
          <a:xfrm>
            <a:off x="6329045" y="1546412"/>
            <a:ext cx="3894456" cy="43640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lnSpcReduction="10000"/>
          </a:bodyPr>
          <a:lstStyle/>
          <a:p>
            <a:pPr marL="452627" indent="-452627" defTabSz="905255">
              <a:spcBef>
                <a:spcPts val="1900"/>
              </a:spcBef>
              <a:buClr>
                <a:srgbClr val="404040"/>
              </a:buClr>
              <a:buSzPct val="75000"/>
              <a:buChar char=""/>
              <a:defRPr sz="2376">
                <a:solidFill>
                  <a:srgbClr val="404040"/>
                </a:solidFill>
                <a:latin typeface="Times New Roman"/>
                <a:ea typeface="Times New Roman"/>
                <a:cs typeface="Times New Roman"/>
                <a:sym typeface="Times New Roman"/>
              </a:defRPr>
            </a:pPr>
            <a:r>
              <a:rPr sz="2376" dirty="0"/>
              <a:t>How does the research protect the natural resources?</a:t>
            </a:r>
            <a:endParaRPr sz="1979" dirty="0"/>
          </a:p>
          <a:p>
            <a:pPr marL="452627" indent="-452627" defTabSz="905255">
              <a:spcBef>
                <a:spcPts val="1900"/>
              </a:spcBef>
              <a:buClr>
                <a:srgbClr val="404040"/>
              </a:buClr>
              <a:buSzPct val="75000"/>
              <a:buChar char=""/>
              <a:defRPr sz="2376">
                <a:solidFill>
                  <a:srgbClr val="404040"/>
                </a:solidFill>
                <a:latin typeface="Times New Roman"/>
                <a:ea typeface="Times New Roman"/>
                <a:cs typeface="Times New Roman"/>
                <a:sym typeface="Times New Roman"/>
              </a:defRPr>
            </a:pPr>
            <a:r>
              <a:rPr sz="2376" dirty="0"/>
              <a:t>How does the research contribute to and protect cultural values?</a:t>
            </a:r>
            <a:endParaRPr sz="1979" dirty="0"/>
          </a:p>
          <a:p>
            <a:pPr marL="452627" indent="-452627" defTabSz="905255">
              <a:spcBef>
                <a:spcPts val="1900"/>
              </a:spcBef>
              <a:buClr>
                <a:srgbClr val="404040"/>
              </a:buClr>
              <a:buSzPct val="75000"/>
              <a:buChar char=""/>
              <a:defRPr sz="2376">
                <a:solidFill>
                  <a:srgbClr val="404040"/>
                </a:solidFill>
                <a:latin typeface="Times New Roman"/>
                <a:ea typeface="Times New Roman"/>
                <a:cs typeface="Times New Roman"/>
                <a:sym typeface="Times New Roman"/>
              </a:defRPr>
            </a:pPr>
            <a:r>
              <a:rPr sz="2376" dirty="0"/>
              <a:t>Who owns the data?</a:t>
            </a:r>
            <a:endParaRPr sz="1979" dirty="0"/>
          </a:p>
          <a:p>
            <a:pPr marL="452627" indent="-452627" defTabSz="905255">
              <a:spcBef>
                <a:spcPts val="1900"/>
              </a:spcBef>
              <a:buClr>
                <a:srgbClr val="404040"/>
              </a:buClr>
              <a:buSzPct val="75000"/>
              <a:buChar char=""/>
              <a:defRPr sz="2376">
                <a:solidFill>
                  <a:srgbClr val="404040"/>
                </a:solidFill>
                <a:latin typeface="Times New Roman"/>
                <a:ea typeface="Times New Roman"/>
                <a:cs typeface="Times New Roman"/>
                <a:sym typeface="Times New Roman"/>
              </a:defRPr>
            </a:pPr>
            <a:r>
              <a:rPr sz="2376" dirty="0"/>
              <a:t>Is the data given back to the community in ways the people can understand?</a:t>
            </a:r>
          </a:p>
        </p:txBody>
      </p:sp>
      <p:pic>
        <p:nvPicPr>
          <p:cNvPr id="5" name="Picture 4">
            <a:extLst>
              <a:ext uri="{FF2B5EF4-FFF2-40B4-BE49-F238E27FC236}">
                <a16:creationId xmlns:a16="http://schemas.microsoft.com/office/drawing/2014/main" id="{C3FF499B-368C-734E-991A-B55B5843FC4E}"/>
              </a:ext>
            </a:extLst>
          </p:cNvPr>
          <p:cNvPicPr>
            <a:picLocks noChangeAspect="1"/>
          </p:cNvPicPr>
          <p:nvPr/>
        </p:nvPicPr>
        <p:blipFill>
          <a:blip r:embed="rId2"/>
          <a:stretch>
            <a:fillRect/>
          </a:stretch>
        </p:blipFill>
        <p:spPr>
          <a:xfrm rot="5400000">
            <a:off x="10567043" y="383251"/>
            <a:ext cx="1857093" cy="1392820"/>
          </a:xfrm>
          <a:prstGeom prst="rect">
            <a:avLst/>
          </a:prstGeom>
        </p:spPr>
      </p:pic>
    </p:spTree>
    <p:extLst>
      <p:ext uri="{BB962C8B-B14F-4D97-AF65-F5344CB8AC3E}">
        <p14:creationId xmlns:p14="http://schemas.microsoft.com/office/powerpoint/2010/main" val="220224244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Rectangle 2"/>
          <p:cNvSpPr>
            <a:spLocks noGrp="1"/>
          </p:cNvSpPr>
          <p:nvPr>
            <p:ph type="title"/>
          </p:nvPr>
        </p:nvSpPr>
        <p:spPr>
          <a:xfrm>
            <a:off x="994411" y="334032"/>
            <a:ext cx="9143416" cy="1143000"/>
          </a:xfrm>
          <a:prstGeom prst="rect">
            <a:avLst/>
          </a:prstGeom>
        </p:spPr>
        <p:txBody>
          <a:bodyPr>
            <a:normAutofit/>
          </a:bodyPr>
          <a:lstStyle>
            <a:lvl1pPr defTabSz="896111">
              <a:defRPr sz="4410">
                <a:latin typeface="+mn-lt"/>
                <a:ea typeface="+mn-ea"/>
                <a:cs typeface="+mn-cs"/>
                <a:sym typeface="Calibri"/>
              </a:defRPr>
            </a:lvl1pPr>
          </a:lstStyle>
          <a:p>
            <a:r>
              <a:rPr lang="en-US" dirty="0">
                <a:solidFill>
                  <a:srgbClr val="FF0000"/>
                </a:solidFill>
                <a:latin typeface="Times New Roman" panose="02020603050405020304" pitchFamily="18" charset="0"/>
                <a:cs typeface="Times New Roman" panose="02020603050405020304" pitchFamily="18" charset="0"/>
              </a:rPr>
              <a:t>              </a:t>
            </a:r>
            <a:r>
              <a:rPr dirty="0">
                <a:solidFill>
                  <a:srgbClr val="FF0000"/>
                </a:solidFill>
                <a:latin typeface="Times New Roman" panose="02020603050405020304" pitchFamily="18" charset="0"/>
                <a:cs typeface="Times New Roman" panose="02020603050405020304" pitchFamily="18" charset="0"/>
              </a:rPr>
              <a:t>Relationships:</a:t>
            </a:r>
            <a:r>
              <a:rPr lang="en-US" dirty="0">
                <a:solidFill>
                  <a:srgbClr val="FF0000"/>
                </a:solidFill>
                <a:latin typeface="Times New Roman" panose="02020603050405020304" pitchFamily="18" charset="0"/>
                <a:cs typeface="Times New Roman" panose="02020603050405020304" pitchFamily="18" charset="0"/>
              </a:rPr>
              <a:t> </a:t>
            </a:r>
            <a:r>
              <a:rPr dirty="0">
                <a:solidFill>
                  <a:srgbClr val="FF0000"/>
                </a:solidFill>
                <a:latin typeface="Times New Roman" panose="02020603050405020304" pitchFamily="18" charset="0"/>
                <a:cs typeface="Times New Roman" panose="02020603050405020304" pitchFamily="18" charset="0"/>
              </a:rPr>
              <a:t>Methods</a:t>
            </a:r>
          </a:p>
        </p:txBody>
      </p:sp>
      <p:sp>
        <p:nvSpPr>
          <p:cNvPr id="286" name="Rectangle 3"/>
          <p:cNvSpPr>
            <a:spLocks noGrp="1"/>
          </p:cNvSpPr>
          <p:nvPr>
            <p:ph type="body" sz="half" idx="1"/>
          </p:nvPr>
        </p:nvSpPr>
        <p:spPr>
          <a:xfrm>
            <a:off x="1908225" y="1341413"/>
            <a:ext cx="4190999" cy="5157358"/>
          </a:xfrm>
          <a:prstGeom prst="rect">
            <a:avLst/>
          </a:prstGeom>
        </p:spPr>
        <p:txBody>
          <a:bodyPr>
            <a:noAutofit/>
          </a:bodyPr>
          <a:lstStyle/>
          <a:p>
            <a:pPr marL="438911" indent="-438911" defTabSz="877823">
              <a:spcBef>
                <a:spcPts val="1900"/>
              </a:spcBef>
              <a:defRPr sz="2688">
                <a:latin typeface="Constantia"/>
                <a:ea typeface="Constantia"/>
                <a:cs typeface="Constantia"/>
                <a:sym typeface="Constantia"/>
              </a:defRPr>
            </a:pPr>
            <a:r>
              <a:rPr sz="3200" dirty="0">
                <a:latin typeface="Times New Roman" panose="02020603050405020304" pitchFamily="18" charset="0"/>
                <a:cs typeface="Times New Roman" panose="02020603050405020304" pitchFamily="18" charset="0"/>
              </a:rPr>
              <a:t>Comes from the heart/passion of the researcher and why you want to do that research.</a:t>
            </a:r>
          </a:p>
          <a:p>
            <a:pPr marL="438911" indent="-438911" defTabSz="877823">
              <a:spcBef>
                <a:spcPts val="1900"/>
              </a:spcBef>
              <a:defRPr sz="2688">
                <a:latin typeface="Constantia"/>
                <a:ea typeface="Constantia"/>
                <a:cs typeface="Constantia"/>
                <a:sym typeface="Constantia"/>
              </a:defRPr>
            </a:pPr>
            <a:r>
              <a:rPr sz="3200" dirty="0">
                <a:latin typeface="Times New Roman" panose="02020603050405020304" pitchFamily="18" charset="0"/>
                <a:cs typeface="Times New Roman" panose="02020603050405020304" pitchFamily="18" charset="0"/>
              </a:rPr>
              <a:t>Researcher must understand the culture of the community/of the tribe.</a:t>
            </a:r>
          </a:p>
        </p:txBody>
      </p:sp>
      <p:sp>
        <p:nvSpPr>
          <p:cNvPr id="287" name="Content Placeholder 5"/>
          <p:cNvSpPr/>
          <p:nvPr/>
        </p:nvSpPr>
        <p:spPr>
          <a:xfrm>
            <a:off x="6099224" y="1612651"/>
            <a:ext cx="4038601" cy="4886120"/>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p>
            <a:pPr marL="452627" indent="-452627" defTabSz="905255">
              <a:spcBef>
                <a:spcPts val="1900"/>
              </a:spcBef>
              <a:buClr>
                <a:srgbClr val="404040"/>
              </a:buClr>
              <a:buSzPct val="75000"/>
              <a:buChar char=""/>
              <a:defRPr sz="2475">
                <a:solidFill>
                  <a:srgbClr val="404040"/>
                </a:solidFill>
                <a:latin typeface="Constantia"/>
                <a:ea typeface="Constantia"/>
                <a:cs typeface="Constantia"/>
                <a:sym typeface="Constantia"/>
              </a:defRPr>
            </a:pPr>
            <a:r>
              <a:rPr sz="2800" dirty="0">
                <a:latin typeface="Times New Roman" panose="02020603050405020304" pitchFamily="18" charset="0"/>
                <a:cs typeface="Times New Roman" panose="02020603050405020304" pitchFamily="18" charset="0"/>
              </a:rPr>
              <a:t>Tribe selects the problem and agenda. They partner with the researcher in what and how research is carried out.</a:t>
            </a:r>
          </a:p>
          <a:p>
            <a:pPr marL="452627" indent="-452627" defTabSz="905255">
              <a:spcBef>
                <a:spcPts val="1900"/>
              </a:spcBef>
              <a:buClr>
                <a:srgbClr val="404040"/>
              </a:buClr>
              <a:buSzPct val="75000"/>
              <a:buChar char=""/>
              <a:defRPr sz="2475">
                <a:solidFill>
                  <a:srgbClr val="404040"/>
                </a:solidFill>
                <a:latin typeface="Constantia"/>
                <a:ea typeface="Constantia"/>
                <a:cs typeface="Constantia"/>
                <a:sym typeface="Constantia"/>
              </a:defRPr>
            </a:pPr>
            <a:r>
              <a:rPr sz="2800" dirty="0">
                <a:latin typeface="Times New Roman" panose="02020603050405020304" pitchFamily="18" charset="0"/>
                <a:cs typeface="Times New Roman" panose="02020603050405020304" pitchFamily="18" charset="0"/>
              </a:rPr>
              <a:t>Return to the community with the data in ways the people can understand.</a:t>
            </a:r>
          </a:p>
        </p:txBody>
      </p:sp>
      <p:pic>
        <p:nvPicPr>
          <p:cNvPr id="2" name="Picture 1">
            <a:extLst>
              <a:ext uri="{FF2B5EF4-FFF2-40B4-BE49-F238E27FC236}">
                <a16:creationId xmlns:a16="http://schemas.microsoft.com/office/drawing/2014/main" id="{10C9D7D7-6212-3E4F-8CD8-CA3ECFA930FD}"/>
              </a:ext>
            </a:extLst>
          </p:cNvPr>
          <p:cNvPicPr>
            <a:picLocks noChangeAspect="1"/>
          </p:cNvPicPr>
          <p:nvPr/>
        </p:nvPicPr>
        <p:blipFill>
          <a:blip r:embed="rId2"/>
          <a:stretch>
            <a:fillRect/>
          </a:stretch>
        </p:blipFill>
        <p:spPr>
          <a:xfrm flipH="1">
            <a:off x="9615388" y="334032"/>
            <a:ext cx="2541738" cy="1596529"/>
          </a:xfrm>
          <a:prstGeom prst="rect">
            <a:avLst/>
          </a:prstGeom>
        </p:spPr>
      </p:pic>
    </p:spTree>
    <p:extLst>
      <p:ext uri="{BB962C8B-B14F-4D97-AF65-F5344CB8AC3E}">
        <p14:creationId xmlns:p14="http://schemas.microsoft.com/office/powerpoint/2010/main" val="24007007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Title 1"/>
          <p:cNvSpPr>
            <a:spLocks noGrp="1"/>
          </p:cNvSpPr>
          <p:nvPr>
            <p:ph type="title"/>
          </p:nvPr>
        </p:nvSpPr>
        <p:spPr>
          <a:xfrm>
            <a:off x="914400" y="94129"/>
            <a:ext cx="9255127" cy="1452285"/>
          </a:xfrm>
          <a:prstGeom prst="rect">
            <a:avLst/>
          </a:prstGeom>
        </p:spPr>
        <p:txBody>
          <a:bodyPr/>
          <a:lstStyle>
            <a:lvl1pPr defTabSz="896111">
              <a:defRPr sz="4410"/>
            </a:lvl1pPr>
          </a:lstStyle>
          <a:p>
            <a:br>
              <a:rPr lang="en-US" dirty="0">
                <a:solidFill>
                  <a:srgbClr val="FF0000"/>
                </a:solidFill>
                <a:latin typeface="Times New Roman" panose="02020603050405020304" pitchFamily="18" charset="0"/>
                <a:cs typeface="Times New Roman" panose="02020603050405020304" pitchFamily="18" charset="0"/>
              </a:rPr>
            </a:br>
            <a:r>
              <a:rPr dirty="0">
                <a:solidFill>
                  <a:srgbClr val="FF0000"/>
                </a:solidFill>
                <a:latin typeface="Times New Roman" panose="02020603050405020304" pitchFamily="18" charset="0"/>
                <a:cs typeface="Times New Roman" panose="02020603050405020304" pitchFamily="18" charset="0"/>
              </a:rPr>
              <a:t>Resilience: Your Research Question</a:t>
            </a:r>
          </a:p>
        </p:txBody>
      </p:sp>
      <p:sp>
        <p:nvSpPr>
          <p:cNvPr id="300" name="Content Placeholder 2"/>
          <p:cNvSpPr>
            <a:spLocks noGrp="1"/>
          </p:cNvSpPr>
          <p:nvPr>
            <p:ph type="body" sz="half" idx="1"/>
          </p:nvPr>
        </p:nvSpPr>
        <p:spPr>
          <a:xfrm>
            <a:off x="752354" y="1762125"/>
            <a:ext cx="5110601" cy="4364038"/>
          </a:xfrm>
          <a:prstGeom prst="rect">
            <a:avLst/>
          </a:prstGeom>
        </p:spPr>
        <p:txBody>
          <a:bodyPr>
            <a:normAutofit/>
          </a:bodyPr>
          <a:lstStyle/>
          <a:p>
            <a:pPr>
              <a:lnSpc>
                <a:spcPct val="80000"/>
              </a:lnSpc>
              <a:buSzTx/>
              <a:buFont typeface="Wingdings 2"/>
              <a:buNone/>
              <a:defRPr sz="2700"/>
            </a:pPr>
            <a:r>
              <a:rPr sz="2800" dirty="0">
                <a:latin typeface="Times New Roman" panose="02020603050405020304" pitchFamily="18" charset="0"/>
                <a:cs typeface="Times New Roman" panose="02020603050405020304" pitchFamily="18" charset="0"/>
              </a:rPr>
              <a:t>Strength-based Inquiry</a:t>
            </a:r>
          </a:p>
          <a:p>
            <a:pPr>
              <a:lnSpc>
                <a:spcPct val="80000"/>
              </a:lnSpc>
              <a:buSzTx/>
              <a:buFont typeface="Wingdings 2"/>
              <a:buNone/>
              <a:defRPr sz="2700"/>
            </a:pPr>
            <a:r>
              <a:rPr sz="2800" dirty="0">
                <a:latin typeface="Times New Roman" panose="02020603050405020304" pitchFamily="18" charset="0"/>
                <a:cs typeface="Times New Roman" panose="02020603050405020304" pitchFamily="18" charset="0"/>
              </a:rPr>
              <a:t>     Instead of asking, “What are the elements in the lives of 7th grade children who smoke pot?”</a:t>
            </a:r>
          </a:p>
          <a:p>
            <a:pPr>
              <a:lnSpc>
                <a:spcPct val="80000"/>
              </a:lnSpc>
              <a:buSzTx/>
              <a:buFont typeface="Wingdings 2"/>
              <a:buNone/>
              <a:defRPr sz="2700"/>
            </a:pPr>
            <a:r>
              <a:rPr sz="2800" dirty="0">
                <a:latin typeface="Times New Roman" panose="02020603050405020304" pitchFamily="18" charset="0"/>
                <a:cs typeface="Times New Roman" panose="02020603050405020304" pitchFamily="18" charset="0"/>
              </a:rPr>
              <a:t>     Ask the question: “What are the    resilience behaviors for 7</a:t>
            </a:r>
            <a:r>
              <a:rPr sz="2800" baseline="30000" dirty="0">
                <a:latin typeface="Times New Roman" panose="02020603050405020304" pitchFamily="18" charset="0"/>
                <a:cs typeface="Times New Roman" panose="02020603050405020304" pitchFamily="18" charset="0"/>
              </a:rPr>
              <a:t>th</a:t>
            </a:r>
            <a:r>
              <a:rPr sz="2800" dirty="0">
                <a:latin typeface="Times New Roman" panose="02020603050405020304" pitchFamily="18" charset="0"/>
                <a:cs typeface="Times New Roman" panose="02020603050405020304" pitchFamily="18" charset="0"/>
              </a:rPr>
              <a:t> graders who don’t smoke pot</a:t>
            </a:r>
            <a:r>
              <a:rPr dirty="0"/>
              <a:t>?” </a:t>
            </a:r>
          </a:p>
        </p:txBody>
      </p:sp>
      <p:sp>
        <p:nvSpPr>
          <p:cNvPr id="301" name="Content Placeholder 3"/>
          <p:cNvSpPr/>
          <p:nvPr/>
        </p:nvSpPr>
        <p:spPr>
          <a:xfrm>
            <a:off x="6329046" y="1762125"/>
            <a:ext cx="3840481" cy="43640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lnSpcReduction="10000"/>
          </a:bodyPr>
          <a:lstStyle/>
          <a:p>
            <a:pPr marL="457200" indent="-457200" defTabSz="914400">
              <a:lnSpc>
                <a:spcPct val="80000"/>
              </a:lnSpc>
              <a:spcBef>
                <a:spcPts val="2000"/>
              </a:spcBef>
              <a:buClr>
                <a:srgbClr val="404040"/>
              </a:buClr>
              <a:buSzPct val="75000"/>
              <a:buChar char=""/>
              <a:defRPr sz="2300">
                <a:solidFill>
                  <a:srgbClr val="404040"/>
                </a:solidFill>
              </a:defRPr>
            </a:pPr>
            <a:r>
              <a:rPr sz="2800" dirty="0">
                <a:latin typeface="Times New Roman" panose="02020603050405020304" pitchFamily="18" charset="0"/>
                <a:cs typeface="Times New Roman" panose="02020603050405020304" pitchFamily="18" charset="0"/>
              </a:rPr>
              <a:t>Environmental Inquiry: </a:t>
            </a:r>
          </a:p>
          <a:p>
            <a:pPr marL="457200" indent="-457200" defTabSz="914400">
              <a:lnSpc>
                <a:spcPct val="80000"/>
              </a:lnSpc>
              <a:spcBef>
                <a:spcPts val="2000"/>
              </a:spcBef>
              <a:buClr>
                <a:srgbClr val="404040"/>
              </a:buClr>
              <a:buSzPct val="75000"/>
              <a:buChar char=""/>
              <a:defRPr sz="2300">
                <a:solidFill>
                  <a:srgbClr val="404040"/>
                </a:solidFill>
              </a:defRPr>
            </a:pPr>
            <a:r>
              <a:rPr sz="2800" dirty="0">
                <a:latin typeface="Times New Roman" panose="02020603050405020304" pitchFamily="18" charset="0"/>
                <a:cs typeface="Times New Roman" panose="02020603050405020304" pitchFamily="18" charset="0"/>
              </a:rPr>
              <a:t>Instead of asking “</a:t>
            </a:r>
            <a:r>
              <a:rPr lang="en-US" sz="2800" dirty="0">
                <a:latin typeface="Times New Roman" panose="02020603050405020304" pitchFamily="18" charset="0"/>
                <a:cs typeface="Times New Roman" panose="02020603050405020304" pitchFamily="18" charset="0"/>
              </a:rPr>
              <a:t>W</a:t>
            </a:r>
            <a:r>
              <a:rPr sz="2800" dirty="0">
                <a:latin typeface="Times New Roman" panose="02020603050405020304" pitchFamily="18" charset="0"/>
                <a:cs typeface="Times New Roman" panose="02020603050405020304" pitchFamily="18" charset="0"/>
              </a:rPr>
              <a:t>hy are the bees dying in this ecosystem?”</a:t>
            </a:r>
          </a:p>
          <a:p>
            <a:pPr marL="457200" indent="-457200" defTabSz="914400">
              <a:lnSpc>
                <a:spcPct val="80000"/>
              </a:lnSpc>
              <a:spcBef>
                <a:spcPts val="2000"/>
              </a:spcBef>
              <a:buClr>
                <a:srgbClr val="404040"/>
              </a:buClr>
              <a:buSzPct val="75000"/>
              <a:buChar char=""/>
              <a:defRPr sz="2300">
                <a:solidFill>
                  <a:srgbClr val="404040"/>
                </a:solidFill>
              </a:defRPr>
            </a:pPr>
            <a:r>
              <a:rPr sz="2800" dirty="0">
                <a:latin typeface="Times New Roman" panose="02020603050405020304" pitchFamily="18" charset="0"/>
                <a:cs typeface="Times New Roman" panose="02020603050405020304" pitchFamily="18" charset="0"/>
              </a:rPr>
              <a:t>“What are the elements in this ecosystem that allow bees to flourish?”</a:t>
            </a:r>
          </a:p>
          <a:p>
            <a:pPr defTabSz="914400">
              <a:lnSpc>
                <a:spcPct val="80000"/>
              </a:lnSpc>
              <a:spcBef>
                <a:spcPts val="2000"/>
              </a:spcBef>
              <a:defRPr sz="2300">
                <a:solidFill>
                  <a:srgbClr val="404040"/>
                </a:solidFill>
              </a:defRPr>
            </a:pPr>
            <a:r>
              <a:rPr sz="2800"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CA2BF3F8-89E3-874C-A5AD-62C595E7597B}"/>
              </a:ext>
            </a:extLst>
          </p:cNvPr>
          <p:cNvPicPr>
            <a:picLocks noChangeAspect="1"/>
          </p:cNvPicPr>
          <p:nvPr/>
        </p:nvPicPr>
        <p:blipFill>
          <a:blip r:embed="rId2"/>
          <a:stretch>
            <a:fillRect/>
          </a:stretch>
        </p:blipFill>
        <p:spPr>
          <a:xfrm flipH="1">
            <a:off x="9615388" y="334032"/>
            <a:ext cx="2541738" cy="1596529"/>
          </a:xfrm>
          <a:prstGeom prst="rect">
            <a:avLst/>
          </a:prstGeom>
        </p:spPr>
      </p:pic>
    </p:spTree>
    <p:extLst>
      <p:ext uri="{BB962C8B-B14F-4D97-AF65-F5344CB8AC3E}">
        <p14:creationId xmlns:p14="http://schemas.microsoft.com/office/powerpoint/2010/main" val="26107582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DD3CFB3D-D4B5-7E48-A4AB-72A1AE4A9C4C}"/>
              </a:ext>
            </a:extLst>
          </p:cNvPr>
          <p:cNvSpPr>
            <a:spLocks noGrp="1" noChangeArrowheads="1"/>
          </p:cNvSpPr>
          <p:nvPr>
            <p:ph type="title"/>
          </p:nvPr>
        </p:nvSpPr>
        <p:spPr>
          <a:xfrm>
            <a:off x="1689905" y="624109"/>
            <a:ext cx="10185720" cy="1692689"/>
          </a:xfrm>
        </p:spPr>
        <p:txBody>
          <a:bodyPr>
            <a:normAutofit/>
          </a:bodyPr>
          <a:lstStyle/>
          <a:p>
            <a:pPr eaLnBrk="1" hangingPunct="1"/>
            <a:r>
              <a:rPr lang="en-US" altLang="en-US" dirty="0">
                <a:solidFill>
                  <a:srgbClr val="FF0000"/>
                </a:solidFill>
                <a:latin typeface="Times New Roman" panose="02020603050405020304" pitchFamily="18" charset="0"/>
                <a:cs typeface="Times New Roman" panose="02020603050405020304" pitchFamily="18" charset="0"/>
              </a:rPr>
              <a:t>Who has the right to create knowledge and by what means? </a:t>
            </a:r>
          </a:p>
        </p:txBody>
      </p:sp>
      <p:pic>
        <p:nvPicPr>
          <p:cNvPr id="5122" name="Picture 4">
            <a:extLst>
              <a:ext uri="{FF2B5EF4-FFF2-40B4-BE49-F238E27FC236}">
                <a16:creationId xmlns:a16="http://schemas.microsoft.com/office/drawing/2014/main" id="{8069D1A5-493A-CB40-B07E-E535AE4E34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53178" y="3262507"/>
            <a:ext cx="4682953" cy="3121461"/>
          </a:xfrm>
        </p:spPr>
      </p:pic>
      <p:pic>
        <p:nvPicPr>
          <p:cNvPr id="4" name="Picture 3">
            <a:extLst>
              <a:ext uri="{FF2B5EF4-FFF2-40B4-BE49-F238E27FC236}">
                <a16:creationId xmlns:a16="http://schemas.microsoft.com/office/drawing/2014/main" id="{1645B420-4EA5-DF4E-91DE-DEB69BEC1A17}"/>
              </a:ext>
            </a:extLst>
          </p:cNvPr>
          <p:cNvPicPr>
            <a:picLocks noChangeAspect="1"/>
          </p:cNvPicPr>
          <p:nvPr/>
        </p:nvPicPr>
        <p:blipFill>
          <a:blip r:embed="rId3"/>
          <a:stretch>
            <a:fillRect/>
          </a:stretch>
        </p:blipFill>
        <p:spPr>
          <a:xfrm>
            <a:off x="8235416" y="4428627"/>
            <a:ext cx="3169424" cy="2417042"/>
          </a:xfrm>
          <a:prstGeom prst="rect">
            <a:avLst/>
          </a:prstGeom>
        </p:spPr>
      </p:pic>
      <p:pic>
        <p:nvPicPr>
          <p:cNvPr id="8" name="Picture Placeholder 6" descr="kangaroodance.jpg">
            <a:extLst>
              <a:ext uri="{FF2B5EF4-FFF2-40B4-BE49-F238E27FC236}">
                <a16:creationId xmlns:a16="http://schemas.microsoft.com/office/drawing/2014/main" id="{1B5B2904-6DFA-DD47-9624-6DEE86A3F265}"/>
              </a:ext>
            </a:extLst>
          </p:cNvPr>
          <p:cNvPicPr>
            <a:picLocks noChangeAspect="1"/>
          </p:cNvPicPr>
          <p:nvPr/>
        </p:nvPicPr>
        <p:blipFill>
          <a:blip r:embed="rId4"/>
          <a:srcRect t="-1979" b="-1979"/>
          <a:stretch>
            <a:fillRect/>
          </a:stretch>
        </p:blipFill>
        <p:spPr>
          <a:xfrm rot="360000">
            <a:off x="7515323" y="2264382"/>
            <a:ext cx="3321580" cy="2302164"/>
          </a:xfrm>
          <a:prstGeom prst="rect">
            <a:avLst/>
          </a:prstGeom>
        </p:spPr>
      </p:pic>
      <p:pic>
        <p:nvPicPr>
          <p:cNvPr id="2" name="Picture 1">
            <a:extLst>
              <a:ext uri="{FF2B5EF4-FFF2-40B4-BE49-F238E27FC236}">
                <a16:creationId xmlns:a16="http://schemas.microsoft.com/office/drawing/2014/main" id="{C85D74B8-60CA-C44E-A92B-79A548AF95F6}"/>
              </a:ext>
            </a:extLst>
          </p:cNvPr>
          <p:cNvPicPr>
            <a:picLocks noChangeAspect="1"/>
          </p:cNvPicPr>
          <p:nvPr/>
        </p:nvPicPr>
        <p:blipFill>
          <a:blip r:embed="rId5"/>
          <a:stretch>
            <a:fillRect/>
          </a:stretch>
        </p:blipFill>
        <p:spPr>
          <a:xfrm>
            <a:off x="833376" y="2250564"/>
            <a:ext cx="2899630" cy="4356125"/>
          </a:xfrm>
          <a:prstGeom prst="rect">
            <a:avLst/>
          </a:prstGeom>
        </p:spPr>
      </p:pic>
      <p:pic>
        <p:nvPicPr>
          <p:cNvPr id="5" name="Picture 4">
            <a:extLst>
              <a:ext uri="{FF2B5EF4-FFF2-40B4-BE49-F238E27FC236}">
                <a16:creationId xmlns:a16="http://schemas.microsoft.com/office/drawing/2014/main" id="{D7366AB8-7BFB-2549-B464-6AFFB1C97A74}"/>
              </a:ext>
            </a:extLst>
          </p:cNvPr>
          <p:cNvPicPr>
            <a:picLocks noChangeAspect="1"/>
          </p:cNvPicPr>
          <p:nvPr/>
        </p:nvPicPr>
        <p:blipFill>
          <a:blip r:embed="rId6"/>
          <a:stretch>
            <a:fillRect/>
          </a:stretch>
        </p:blipFill>
        <p:spPr>
          <a:xfrm rot="5400000">
            <a:off x="11084724" y="131216"/>
            <a:ext cx="1265458" cy="949093"/>
          </a:xfrm>
          <a:prstGeom prst="rect">
            <a:avLst/>
          </a:prstGeom>
        </p:spPr>
      </p:pic>
    </p:spTree>
    <p:extLst>
      <p:ext uri="{BB962C8B-B14F-4D97-AF65-F5344CB8AC3E}">
        <p14:creationId xmlns:p14="http://schemas.microsoft.com/office/powerpoint/2010/main" val="961420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AD7B3931-FEB8-7746-AF78-50732E5E95E5}"/>
              </a:ext>
            </a:extLst>
          </p:cNvPr>
          <p:cNvSpPr>
            <a:spLocks noGrp="1" noChangeArrowheads="1"/>
          </p:cNvSpPr>
          <p:nvPr>
            <p:ph type="title"/>
          </p:nvPr>
        </p:nvSpPr>
        <p:spPr/>
        <p:txBody>
          <a:bodyPr/>
          <a:lstStyle/>
          <a:p>
            <a:pPr eaLnBrk="1" hangingPunct="1"/>
            <a:r>
              <a:rPr lang="en-US" altLang="en-US" dirty="0">
                <a:latin typeface="Times New Roman" panose="02020603050405020304" pitchFamily="18" charset="0"/>
                <a:cs typeface="Times New Roman" panose="02020603050405020304" pitchFamily="18" charset="0"/>
              </a:rPr>
              <a:t>               </a:t>
            </a:r>
            <a:r>
              <a:rPr lang="en-US" altLang="en-US" dirty="0">
                <a:solidFill>
                  <a:srgbClr val="FF0000"/>
                </a:solidFill>
                <a:latin typeface="Times New Roman" panose="02020603050405020304" pitchFamily="18" charset="0"/>
                <a:cs typeface="Times New Roman" panose="02020603050405020304" pitchFamily="18" charset="0"/>
              </a:rPr>
              <a:t>Respect:</a:t>
            </a:r>
            <a:r>
              <a:rPr lang="en-US" altLang="en-US" dirty="0">
                <a:latin typeface="Times New Roman" panose="02020603050405020304" pitchFamily="18" charset="0"/>
                <a:cs typeface="Times New Roman" panose="02020603050405020304" pitchFamily="18" charset="0"/>
              </a:rPr>
              <a:t> </a:t>
            </a:r>
            <a:r>
              <a:rPr lang="en-US" altLang="en-US" dirty="0">
                <a:solidFill>
                  <a:srgbClr val="FF0000"/>
                </a:solidFill>
                <a:latin typeface="Times New Roman" panose="02020603050405020304" pitchFamily="18" charset="0"/>
                <a:cs typeface="Times New Roman" panose="02020603050405020304" pitchFamily="18" charset="0"/>
              </a:rPr>
              <a:t>Methods</a:t>
            </a:r>
          </a:p>
        </p:txBody>
      </p:sp>
      <p:sp>
        <p:nvSpPr>
          <p:cNvPr id="14338" name="Content Placeholder 2">
            <a:extLst>
              <a:ext uri="{FF2B5EF4-FFF2-40B4-BE49-F238E27FC236}">
                <a16:creationId xmlns:a16="http://schemas.microsoft.com/office/drawing/2014/main" id="{CEC6146A-B8A3-A640-8D7C-F0BDABDA2EF5}"/>
              </a:ext>
            </a:extLst>
          </p:cNvPr>
          <p:cNvSpPr>
            <a:spLocks noGrp="1" noChangeArrowheads="1"/>
          </p:cNvSpPr>
          <p:nvPr>
            <p:ph idx="1"/>
          </p:nvPr>
        </p:nvSpPr>
        <p:spPr>
          <a:xfrm>
            <a:off x="959370" y="1708879"/>
            <a:ext cx="10088041" cy="4586989"/>
          </a:xfrm>
        </p:spPr>
        <p:txBody>
          <a:bodyPr>
            <a:normAutofit/>
          </a:bodyPr>
          <a:lstStyle/>
          <a:p>
            <a:pPr algn="l" eaLnBrk="1" hangingPunct="1">
              <a:buFontTx/>
              <a:buNone/>
            </a:pPr>
            <a:r>
              <a:rPr lang="en-US" altLang="en-US" sz="3500" dirty="0"/>
              <a:t>   * </a:t>
            </a:r>
            <a:r>
              <a:rPr lang="en-US" altLang="en-US" sz="3500" dirty="0">
                <a:latin typeface="Times New Roman" panose="02020603050405020304" pitchFamily="18" charset="0"/>
                <a:cs typeface="Times New Roman" panose="02020603050405020304" pitchFamily="18" charset="0"/>
              </a:rPr>
              <a:t>Research Topics: Collaboration with the community,</a:t>
            </a:r>
          </a:p>
          <a:p>
            <a:pPr algn="l" eaLnBrk="1" hangingPunct="1">
              <a:buFontTx/>
              <a:buNone/>
            </a:pPr>
            <a:r>
              <a:rPr lang="en-US" altLang="en-US" sz="3500" dirty="0">
                <a:latin typeface="Times New Roman" panose="02020603050405020304" pitchFamily="18" charset="0"/>
                <a:cs typeface="Times New Roman" panose="02020603050405020304" pitchFamily="18" charset="0"/>
              </a:rPr>
              <a:t>	* How the question is asked ~ questions of resiliency,</a:t>
            </a:r>
          </a:p>
          <a:p>
            <a:pPr algn="l" eaLnBrk="1" hangingPunct="1">
              <a:buFontTx/>
              <a:buNone/>
            </a:pPr>
            <a:r>
              <a:rPr lang="en-US" altLang="en-US" sz="3500" dirty="0">
                <a:latin typeface="Times New Roman" panose="02020603050405020304" pitchFamily="18" charset="0"/>
                <a:cs typeface="Times New Roman" panose="02020603050405020304" pitchFamily="18" charset="0"/>
              </a:rPr>
              <a:t>	* Data Collection Methods~ study of the methods, </a:t>
            </a:r>
          </a:p>
          <a:p>
            <a:pPr algn="l" eaLnBrk="1" hangingPunct="1">
              <a:buFontTx/>
              <a:buNone/>
            </a:pPr>
            <a:r>
              <a:rPr lang="en-US" altLang="en-US" sz="3500" dirty="0">
                <a:latin typeface="Times New Roman" panose="02020603050405020304" pitchFamily="18" charset="0"/>
                <a:cs typeface="Times New Roman" panose="02020603050405020304" pitchFamily="18" charset="0"/>
              </a:rPr>
              <a:t>	* Forms of analysis,</a:t>
            </a:r>
          </a:p>
          <a:p>
            <a:pPr algn="l" eaLnBrk="1" hangingPunct="1">
              <a:buFontTx/>
              <a:buNone/>
            </a:pPr>
            <a:r>
              <a:rPr lang="en-US" altLang="en-US" sz="3500" dirty="0">
                <a:latin typeface="Times New Roman" panose="02020603050405020304" pitchFamily="18" charset="0"/>
                <a:cs typeface="Times New Roman" panose="02020603050405020304" pitchFamily="18" charset="0"/>
              </a:rPr>
              <a:t>	* Presentation of the Data,</a:t>
            </a:r>
          </a:p>
          <a:p>
            <a:pPr algn="l" eaLnBrk="1" hangingPunct="1">
              <a:buFontTx/>
              <a:buNone/>
            </a:pPr>
            <a:r>
              <a:rPr lang="en-US" altLang="en-US" sz="3500" dirty="0">
                <a:latin typeface="Times New Roman" panose="02020603050405020304" pitchFamily="18" charset="0"/>
                <a:cs typeface="Times New Roman" panose="02020603050405020304" pitchFamily="18" charset="0"/>
              </a:rPr>
              <a:t>    * Data Sovereignty.</a:t>
            </a:r>
          </a:p>
          <a:p>
            <a:pPr eaLnBrk="1" hangingPunct="1"/>
            <a:endParaRPr lang="en-US" altLang="en-US" dirty="0"/>
          </a:p>
        </p:txBody>
      </p:sp>
      <p:pic>
        <p:nvPicPr>
          <p:cNvPr id="4" name="Picture 3">
            <a:extLst>
              <a:ext uri="{FF2B5EF4-FFF2-40B4-BE49-F238E27FC236}">
                <a16:creationId xmlns:a16="http://schemas.microsoft.com/office/drawing/2014/main" id="{9317A550-A404-B843-98B4-449670D9EDAB}"/>
              </a:ext>
            </a:extLst>
          </p:cNvPr>
          <p:cNvPicPr>
            <a:picLocks noChangeAspect="1"/>
          </p:cNvPicPr>
          <p:nvPr/>
        </p:nvPicPr>
        <p:blipFill>
          <a:blip r:embed="rId2"/>
          <a:stretch>
            <a:fillRect/>
          </a:stretch>
        </p:blipFill>
        <p:spPr>
          <a:xfrm flipH="1">
            <a:off x="9650262" y="0"/>
            <a:ext cx="2541738" cy="1596529"/>
          </a:xfrm>
          <a:prstGeom prst="rect">
            <a:avLst/>
          </a:prstGeom>
        </p:spPr>
      </p:pic>
    </p:spTree>
    <p:extLst>
      <p:ext uri="{BB962C8B-B14F-4D97-AF65-F5344CB8AC3E}">
        <p14:creationId xmlns:p14="http://schemas.microsoft.com/office/powerpoint/2010/main" val="33201121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AF1120E-AE78-FF44-8FCC-2ADD9D323CA5}"/>
              </a:ext>
            </a:extLst>
          </p:cNvPr>
          <p:cNvSpPr>
            <a:spLocks noGrp="1" noChangeArrowheads="1"/>
          </p:cNvSpPr>
          <p:nvPr>
            <p:ph type="title"/>
          </p:nvPr>
        </p:nvSpPr>
        <p:spPr>
          <a:xfrm>
            <a:off x="672807" y="697519"/>
            <a:ext cx="11605580" cy="1143000"/>
          </a:xfrm>
        </p:spPr>
        <p:txBody>
          <a:bodyPr>
            <a:noAutofit/>
          </a:bodyPr>
          <a:lstStyle/>
          <a:p>
            <a:pPr eaLnBrk="1" hangingPunct="1"/>
            <a:r>
              <a:rPr lang="en-US" altLang="en-US" sz="4267" dirty="0">
                <a:solidFill>
                  <a:srgbClr val="FF0000"/>
                </a:solidFill>
              </a:rPr>
              <a:t>                </a:t>
            </a:r>
            <a:r>
              <a:rPr lang="en-US" altLang="en-US" sz="4267" dirty="0">
                <a:solidFill>
                  <a:srgbClr val="FF0000"/>
                </a:solidFill>
                <a:latin typeface="Times New Roman" panose="02020603050405020304" pitchFamily="18" charset="0"/>
                <a:cs typeface="Times New Roman" panose="02020603050405020304" pitchFamily="18" charset="0"/>
              </a:rPr>
              <a:t>The Conceptual Framework</a:t>
            </a:r>
          </a:p>
        </p:txBody>
      </p:sp>
      <p:sp>
        <p:nvSpPr>
          <p:cNvPr id="15362" name="Content Placeholder 3">
            <a:extLst>
              <a:ext uri="{FF2B5EF4-FFF2-40B4-BE49-F238E27FC236}">
                <a16:creationId xmlns:a16="http://schemas.microsoft.com/office/drawing/2014/main" id="{ABA0EB3C-40C4-3845-B83A-6964D47F9606}"/>
              </a:ext>
            </a:extLst>
          </p:cNvPr>
          <p:cNvSpPr>
            <a:spLocks noGrp="1" noChangeArrowheads="1"/>
          </p:cNvSpPr>
          <p:nvPr>
            <p:ph sz="half" idx="1"/>
          </p:nvPr>
        </p:nvSpPr>
        <p:spPr>
          <a:xfrm>
            <a:off x="578171" y="1269019"/>
            <a:ext cx="5345328" cy="4800729"/>
          </a:xfrm>
        </p:spPr>
        <p:txBody>
          <a:bodyPr>
            <a:noAutofit/>
          </a:bodyPr>
          <a:lstStyle/>
          <a:p>
            <a:pPr marL="400041" lvl="1" indent="0">
              <a:lnSpc>
                <a:spcPct val="90000"/>
              </a:lnSpc>
              <a:buNone/>
            </a:pPr>
            <a:r>
              <a:rPr lang="en-US" altLang="en-US" sz="3200" dirty="0">
                <a:latin typeface="Times New Roman" panose="02020603050405020304" pitchFamily="18" charset="0"/>
                <a:cs typeface="Times New Roman" panose="02020603050405020304" pitchFamily="18" charset="0"/>
              </a:rPr>
              <a:t>1. Makes visible the way we see the world,</a:t>
            </a:r>
          </a:p>
          <a:p>
            <a:pPr marL="385753" indent="-385753">
              <a:lnSpc>
                <a:spcPct val="90000"/>
              </a:lnSpc>
              <a:buNone/>
            </a:pPr>
            <a:r>
              <a:rPr lang="en-US" altLang="en-US" sz="3200" dirty="0">
                <a:latin typeface="Times New Roman" panose="02020603050405020304" pitchFamily="18" charset="0"/>
                <a:cs typeface="Times New Roman" panose="02020603050405020304" pitchFamily="18" charset="0"/>
              </a:rPr>
              <a:t>2. Reflects the researcher’s perception of reality,</a:t>
            </a:r>
          </a:p>
          <a:p>
            <a:pPr marL="385753" indent="-385753">
              <a:lnSpc>
                <a:spcPct val="90000"/>
              </a:lnSpc>
              <a:buNone/>
            </a:pPr>
            <a:r>
              <a:rPr lang="en-US" altLang="en-US" sz="3200" dirty="0">
                <a:latin typeface="Times New Roman" panose="02020603050405020304" pitchFamily="18" charset="0"/>
                <a:cs typeface="Times New Roman" panose="02020603050405020304" pitchFamily="18" charset="0"/>
              </a:rPr>
              <a:t> 3. Demonstrates how the research empowers the community,</a:t>
            </a:r>
          </a:p>
          <a:p>
            <a:pPr marL="385753" indent="-385753">
              <a:lnSpc>
                <a:spcPct val="90000"/>
              </a:lnSpc>
              <a:buNone/>
            </a:pPr>
            <a:r>
              <a:rPr lang="en-US" altLang="en-US" sz="3200" dirty="0">
                <a:latin typeface="Times New Roman" panose="02020603050405020304" pitchFamily="18" charset="0"/>
                <a:cs typeface="Times New Roman" panose="02020603050405020304" pitchFamily="18" charset="0"/>
              </a:rPr>
              <a:t>4. Can demonstrate how the research helps the community heal from Historical Trauma. </a:t>
            </a:r>
          </a:p>
          <a:p>
            <a:pPr marL="385753" indent="-385753">
              <a:lnSpc>
                <a:spcPct val="90000"/>
              </a:lnSpc>
              <a:buNone/>
            </a:pPr>
            <a:endParaRPr lang="en-US" altLang="en-US" sz="2667" dirty="0">
              <a:solidFill>
                <a:schemeClr val="bg1"/>
              </a:solidFill>
            </a:endParaRPr>
          </a:p>
        </p:txBody>
      </p:sp>
      <p:sp>
        <p:nvSpPr>
          <p:cNvPr id="15363" name="Content Placeholder 4">
            <a:extLst>
              <a:ext uri="{FF2B5EF4-FFF2-40B4-BE49-F238E27FC236}">
                <a16:creationId xmlns:a16="http://schemas.microsoft.com/office/drawing/2014/main" id="{8888091A-EEB8-1B48-A303-F9177406C697}"/>
              </a:ext>
            </a:extLst>
          </p:cNvPr>
          <p:cNvSpPr>
            <a:spLocks noGrp="1" noChangeArrowheads="1"/>
          </p:cNvSpPr>
          <p:nvPr>
            <p:ph sz="half" idx="2"/>
          </p:nvPr>
        </p:nvSpPr>
        <p:spPr>
          <a:xfrm>
            <a:off x="6224656" y="1840519"/>
            <a:ext cx="4038600" cy="4525963"/>
          </a:xfrm>
        </p:spPr>
        <p:txBody>
          <a:bodyPr>
            <a:normAutofit/>
          </a:bodyPr>
          <a:lstStyle/>
          <a:p>
            <a:pPr marL="0" indent="0">
              <a:buNone/>
            </a:pPr>
            <a:r>
              <a:rPr lang="en-US" altLang="en-US" sz="3200" dirty="0">
                <a:latin typeface="Times New Roman" panose="02020603050405020304" pitchFamily="18" charset="0"/>
                <a:cs typeface="Times New Roman" panose="02020603050405020304" pitchFamily="18" charset="0"/>
              </a:rPr>
              <a:t>5. Demonstrates that the researcher understands the community’s culture. </a:t>
            </a:r>
          </a:p>
          <a:p>
            <a:pPr marL="0" indent="0">
              <a:buNone/>
            </a:pPr>
            <a:r>
              <a:rPr lang="en-US" altLang="en-US" sz="3200" dirty="0">
                <a:latin typeface="Times New Roman" panose="02020603050405020304" pitchFamily="18" charset="0"/>
                <a:cs typeface="Times New Roman" panose="02020603050405020304" pitchFamily="18" charset="0"/>
              </a:rPr>
              <a:t>6. Demonstrates responsible ethics.</a:t>
            </a:r>
            <a:r>
              <a:rPr lang="en-US" altLang="en-US" sz="3200" dirty="0">
                <a:solidFill>
                  <a:schemeClr val="bg1"/>
                </a:solidFill>
                <a:latin typeface="Times New Roman" panose="02020603050405020304" pitchFamily="18" charset="0"/>
                <a:cs typeface="Times New Roman" panose="02020603050405020304" pitchFamily="18" charset="0"/>
              </a:rPr>
              <a:t>.</a:t>
            </a:r>
          </a:p>
          <a:p>
            <a:pPr eaLnBrk="1" hangingPunct="1"/>
            <a:endParaRPr lang="en-US" altLang="en-US" dirty="0"/>
          </a:p>
        </p:txBody>
      </p:sp>
      <p:pic>
        <p:nvPicPr>
          <p:cNvPr id="5" name="Picture 4">
            <a:extLst>
              <a:ext uri="{FF2B5EF4-FFF2-40B4-BE49-F238E27FC236}">
                <a16:creationId xmlns:a16="http://schemas.microsoft.com/office/drawing/2014/main" id="{BD22C818-0666-9740-8138-E126F6C5FCAA}"/>
              </a:ext>
            </a:extLst>
          </p:cNvPr>
          <p:cNvPicPr>
            <a:picLocks noChangeAspect="1"/>
          </p:cNvPicPr>
          <p:nvPr/>
        </p:nvPicPr>
        <p:blipFill>
          <a:blip r:embed="rId2"/>
          <a:stretch>
            <a:fillRect/>
          </a:stretch>
        </p:blipFill>
        <p:spPr>
          <a:xfrm rot="5400000">
            <a:off x="10992126" y="222973"/>
            <a:ext cx="1265458" cy="949093"/>
          </a:xfrm>
          <a:prstGeom prst="rect">
            <a:avLst/>
          </a:prstGeom>
        </p:spPr>
      </p:pic>
    </p:spTree>
    <p:extLst>
      <p:ext uri="{BB962C8B-B14F-4D97-AF65-F5344CB8AC3E}">
        <p14:creationId xmlns:p14="http://schemas.microsoft.com/office/powerpoint/2010/main" val="3608596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C64C49AA-89B7-6044-AF36-0A21B9B5366B}"/>
              </a:ext>
            </a:extLst>
          </p:cNvPr>
          <p:cNvSpPr>
            <a:spLocks noGrp="1" noChangeArrowheads="1"/>
          </p:cNvSpPr>
          <p:nvPr>
            <p:ph type="title"/>
          </p:nvPr>
        </p:nvSpPr>
        <p:spPr>
          <a:xfrm>
            <a:off x="613610" y="463543"/>
            <a:ext cx="10994760" cy="1425248"/>
          </a:xfrm>
        </p:spPr>
        <p:txBody>
          <a:bodyPr>
            <a:normAutofit fontScale="90000"/>
          </a:bodyPr>
          <a:lstStyle/>
          <a:p>
            <a:pPr eaLnBrk="1" hangingPunct="1"/>
            <a:r>
              <a:rPr lang="en-US" altLang="en-US" dirty="0">
                <a:solidFill>
                  <a:srgbClr val="FF0000"/>
                </a:solidFill>
              </a:rPr>
              <a:t>Research can be Confusing…like going hunting, you need a path/map to follow: hunting for knowledge and truth.</a:t>
            </a:r>
          </a:p>
        </p:txBody>
      </p:sp>
      <p:pic>
        <p:nvPicPr>
          <p:cNvPr id="6" name="Picture 3">
            <a:extLst>
              <a:ext uri="{FF2B5EF4-FFF2-40B4-BE49-F238E27FC236}">
                <a16:creationId xmlns:a16="http://schemas.microsoft.com/office/drawing/2014/main" id="{4D6D242D-E4A6-854D-A251-D7641A41E6D8}"/>
              </a:ext>
            </a:extLst>
          </p:cNvPr>
          <p:cNvPicPr>
            <a:picLocks noGrp="1" noChangeAspect="1" noChangeArrowheads="1"/>
          </p:cNvPicPr>
          <p:nvPr>
            <p:ph idx="1"/>
          </p:nvPr>
        </p:nvPicPr>
        <p:blipFill>
          <a:blip r:embed="rId2"/>
          <a:srcRect/>
          <a:stretch>
            <a:fillRect/>
          </a:stretch>
        </p:blipFill>
        <p:spPr>
          <a:xfrm>
            <a:off x="1478261" y="1888791"/>
            <a:ext cx="8999864" cy="4742155"/>
          </a:xfrm>
          <a:ln>
            <a:miter lim="800000"/>
            <a:headEnd/>
            <a:tailEnd/>
          </a:ln>
          <a:effectLst>
            <a:outerShdw blurRad="38100" dist="25399" dir="2700000" algn="ctr" rotWithShape="0">
              <a:schemeClr val="bg2">
                <a:alpha val="99962"/>
              </a:schemeClr>
            </a:outerShdw>
          </a:effectLst>
        </p:spPr>
      </p:pic>
    </p:spTree>
    <p:extLst>
      <p:ext uri="{BB962C8B-B14F-4D97-AF65-F5344CB8AC3E}">
        <p14:creationId xmlns:p14="http://schemas.microsoft.com/office/powerpoint/2010/main" val="14884308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E6B91B-0524-7A4E-BD6F-57105FB3ED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3048" y="-80139"/>
            <a:ext cx="7940659" cy="6898675"/>
          </a:xfrm>
        </p:spPr>
      </p:pic>
    </p:spTree>
    <p:extLst>
      <p:ext uri="{BB962C8B-B14F-4D97-AF65-F5344CB8AC3E}">
        <p14:creationId xmlns:p14="http://schemas.microsoft.com/office/powerpoint/2010/main" val="2650395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Title 1"/>
          <p:cNvSpPr>
            <a:spLocks noGrp="1"/>
          </p:cNvSpPr>
          <p:nvPr>
            <p:ph type="title"/>
          </p:nvPr>
        </p:nvSpPr>
        <p:spPr>
          <a:xfrm>
            <a:off x="2407920" y="624987"/>
            <a:ext cx="7764256" cy="762001"/>
          </a:xfrm>
          <a:prstGeom prst="rect">
            <a:avLst/>
          </a:prstGeom>
        </p:spPr>
        <p:txBody>
          <a:bodyPr>
            <a:normAutofit fontScale="90000"/>
          </a:bodyPr>
          <a:lstStyle>
            <a:lvl1pPr defTabSz="813816">
              <a:defRPr sz="4450">
                <a:latin typeface="Times"/>
                <a:ea typeface="Times"/>
                <a:cs typeface="Times"/>
                <a:sym typeface="Times"/>
              </a:defRPr>
            </a:lvl1pPr>
          </a:lstStyle>
          <a:p>
            <a:r>
              <a:rPr dirty="0">
                <a:solidFill>
                  <a:srgbClr val="FF0000"/>
                </a:solidFill>
              </a:rPr>
              <a:t>What can be gathered as Data?</a:t>
            </a:r>
          </a:p>
        </p:txBody>
      </p:sp>
      <p:pic>
        <p:nvPicPr>
          <p:cNvPr id="316" name="Content Placeholder 4" descr="Content Placeholder 4"/>
          <p:cNvPicPr>
            <a:picLocks noChangeAspect="1"/>
          </p:cNvPicPr>
          <p:nvPr/>
        </p:nvPicPr>
        <p:blipFill>
          <a:blip r:embed="rId2">
            <a:extLst/>
          </a:blip>
          <a:srcRect t="12119" b="12119"/>
          <a:stretch>
            <a:fillRect/>
          </a:stretch>
        </p:blipFill>
        <p:spPr>
          <a:xfrm>
            <a:off x="2022475" y="1762125"/>
            <a:ext cx="3840480" cy="4364039"/>
          </a:xfrm>
          <a:prstGeom prst="rect">
            <a:avLst/>
          </a:prstGeom>
          <a:ln w="12700">
            <a:miter lim="400000"/>
          </a:ln>
        </p:spPr>
      </p:pic>
      <p:pic>
        <p:nvPicPr>
          <p:cNvPr id="317" name="Content Placeholder 7" descr="Content Placeholder 7"/>
          <p:cNvPicPr>
            <a:picLocks noChangeAspect="1"/>
          </p:cNvPicPr>
          <p:nvPr/>
        </p:nvPicPr>
        <p:blipFill>
          <a:blip r:embed="rId3">
            <a:extLst/>
          </a:blip>
          <a:srcRect t="12119" b="12119"/>
          <a:stretch>
            <a:fillRect/>
          </a:stretch>
        </p:blipFill>
        <p:spPr>
          <a:xfrm>
            <a:off x="6329046" y="1762125"/>
            <a:ext cx="3840481" cy="4364039"/>
          </a:xfrm>
          <a:prstGeom prst="rect">
            <a:avLst/>
          </a:prstGeom>
          <a:ln w="12700">
            <a:miter lim="400000"/>
          </a:ln>
        </p:spPr>
      </p:pic>
      <p:pic>
        <p:nvPicPr>
          <p:cNvPr id="5" name="Picture 4">
            <a:extLst>
              <a:ext uri="{FF2B5EF4-FFF2-40B4-BE49-F238E27FC236}">
                <a16:creationId xmlns:a16="http://schemas.microsoft.com/office/drawing/2014/main" id="{E6ACB320-CFD6-424D-B880-363049024D9C}"/>
              </a:ext>
            </a:extLst>
          </p:cNvPr>
          <p:cNvPicPr>
            <a:picLocks noChangeAspect="1"/>
          </p:cNvPicPr>
          <p:nvPr/>
        </p:nvPicPr>
        <p:blipFill>
          <a:blip r:embed="rId4"/>
          <a:stretch>
            <a:fillRect/>
          </a:stretch>
        </p:blipFill>
        <p:spPr>
          <a:xfrm flipH="1">
            <a:off x="10195203" y="0"/>
            <a:ext cx="2057162" cy="1292155"/>
          </a:xfrm>
          <a:prstGeom prst="rect">
            <a:avLst/>
          </a:prstGeom>
        </p:spPr>
      </p:pic>
    </p:spTree>
    <p:extLst>
      <p:ext uri="{BB962C8B-B14F-4D97-AF65-F5344CB8AC3E}">
        <p14:creationId xmlns:p14="http://schemas.microsoft.com/office/powerpoint/2010/main" val="281819002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Rectangle 2"/>
          <p:cNvSpPr>
            <a:spLocks noGrp="1"/>
          </p:cNvSpPr>
          <p:nvPr>
            <p:ph type="title" idx="4294967295"/>
          </p:nvPr>
        </p:nvSpPr>
        <p:spPr>
          <a:xfrm>
            <a:off x="1341120" y="215899"/>
            <a:ext cx="8780781" cy="1964840"/>
          </a:xfrm>
          <a:prstGeom prst="rect">
            <a:avLst/>
          </a:prstGeom>
        </p:spPr>
        <p:txBody>
          <a:bodyPr/>
          <a:lstStyle/>
          <a:p>
            <a:pPr>
              <a:defRPr sz="4000">
                <a:latin typeface="Times"/>
                <a:ea typeface="Times"/>
                <a:cs typeface="Times"/>
                <a:sym typeface="Times"/>
              </a:defRPr>
            </a:pPr>
            <a:r>
              <a:rPr dirty="0">
                <a:solidFill>
                  <a:srgbClr val="FF0000"/>
                </a:solidFill>
              </a:rPr>
              <a:t>Stories, Songs, Oral Histories, Dreams, Ceremonies</a:t>
            </a:r>
            <a:br>
              <a:rPr dirty="0">
                <a:solidFill>
                  <a:srgbClr val="FF0000"/>
                </a:solidFill>
              </a:rPr>
            </a:br>
            <a:endParaRPr dirty="0">
              <a:solidFill>
                <a:srgbClr val="FF0000"/>
              </a:solidFill>
            </a:endParaRPr>
          </a:p>
        </p:txBody>
      </p:sp>
      <p:pic>
        <p:nvPicPr>
          <p:cNvPr id="320" name="Picture 3" descr="Picture 3"/>
          <p:cNvPicPr>
            <a:picLocks noChangeAspect="1"/>
          </p:cNvPicPr>
          <p:nvPr/>
        </p:nvPicPr>
        <p:blipFill>
          <a:blip r:embed="rId2">
            <a:extLst/>
          </a:blip>
          <a:stretch>
            <a:fillRect/>
          </a:stretch>
        </p:blipFill>
        <p:spPr>
          <a:xfrm>
            <a:off x="6575426" y="2393708"/>
            <a:ext cx="2782888" cy="4114801"/>
          </a:xfrm>
          <a:prstGeom prst="rect">
            <a:avLst/>
          </a:prstGeom>
          <a:ln w="12700">
            <a:miter lim="400000"/>
          </a:ln>
        </p:spPr>
      </p:pic>
      <p:pic>
        <p:nvPicPr>
          <p:cNvPr id="321" name="Picture 1" descr="Picture 1"/>
          <p:cNvPicPr>
            <a:picLocks noChangeAspect="1"/>
          </p:cNvPicPr>
          <p:nvPr/>
        </p:nvPicPr>
        <p:blipFill>
          <a:blip r:embed="rId3">
            <a:extLst/>
          </a:blip>
          <a:stretch>
            <a:fillRect/>
          </a:stretch>
        </p:blipFill>
        <p:spPr>
          <a:xfrm>
            <a:off x="2044700" y="2840890"/>
            <a:ext cx="2603500" cy="3124201"/>
          </a:xfrm>
          <a:prstGeom prst="rect">
            <a:avLst/>
          </a:prstGeom>
          <a:ln w="12700">
            <a:miter lim="400000"/>
          </a:ln>
        </p:spPr>
      </p:pic>
    </p:spTree>
    <p:extLst>
      <p:ext uri="{BB962C8B-B14F-4D97-AF65-F5344CB8AC3E}">
        <p14:creationId xmlns:p14="http://schemas.microsoft.com/office/powerpoint/2010/main" val="3052067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Title 1"/>
          <p:cNvSpPr>
            <a:spLocks noGrp="1"/>
          </p:cNvSpPr>
          <p:nvPr>
            <p:ph type="title" idx="4294967295"/>
          </p:nvPr>
        </p:nvSpPr>
        <p:spPr>
          <a:xfrm>
            <a:off x="1523999" y="353952"/>
            <a:ext cx="8889702" cy="1231901"/>
          </a:xfrm>
          <a:prstGeom prst="rect">
            <a:avLst/>
          </a:prstGeom>
        </p:spPr>
        <p:txBody>
          <a:bodyPr/>
          <a:lstStyle>
            <a:lvl1pPr>
              <a:defRPr sz="4400">
                <a:latin typeface="Times"/>
                <a:ea typeface="Times"/>
                <a:cs typeface="Times"/>
                <a:sym typeface="Times"/>
              </a:defRPr>
            </a:lvl1pPr>
          </a:lstStyle>
          <a:p>
            <a:r>
              <a:rPr dirty="0">
                <a:solidFill>
                  <a:srgbClr val="FF0000"/>
                </a:solidFill>
              </a:rPr>
              <a:t>What is the method of collecting data? </a:t>
            </a:r>
          </a:p>
        </p:txBody>
      </p:sp>
      <p:sp>
        <p:nvSpPr>
          <p:cNvPr id="313" name="Content Placeholder 2"/>
          <p:cNvSpPr>
            <a:spLocks noGrp="1"/>
          </p:cNvSpPr>
          <p:nvPr>
            <p:ph type="body" idx="4294967295"/>
          </p:nvPr>
        </p:nvSpPr>
        <p:spPr>
          <a:xfrm>
            <a:off x="1045028" y="1191986"/>
            <a:ext cx="10548257" cy="5176157"/>
          </a:xfrm>
          <a:prstGeom prst="rect">
            <a:avLst/>
          </a:prstGeom>
        </p:spPr>
        <p:txBody>
          <a:bodyPr>
            <a:normAutofit/>
          </a:bodyPr>
          <a:lstStyle/>
          <a:p>
            <a:pPr>
              <a:lnSpc>
                <a:spcPct val="80000"/>
              </a:lnSpc>
              <a:buSzTx/>
              <a:buFont typeface="Wingdings 2"/>
              <a:buNone/>
              <a:defRPr sz="3000"/>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Stories told in Sharing Circles, </a:t>
            </a:r>
            <a:endParaRPr lang="en-US" dirty="0">
              <a:latin typeface="Times New Roman" panose="02020603050405020304" pitchFamily="18" charset="0"/>
              <a:cs typeface="Times New Roman" panose="02020603050405020304" pitchFamily="18" charset="0"/>
            </a:endParaRPr>
          </a:p>
          <a:p>
            <a:pPr>
              <a:lnSpc>
                <a:spcPct val="80000"/>
              </a:lnSpc>
              <a:buSzTx/>
              <a:buFont typeface="Wingdings 2"/>
              <a:buNone/>
              <a:defRPr sz="3000"/>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Interviews with leaders, </a:t>
            </a:r>
            <a:endParaRPr lang="en-US" dirty="0">
              <a:latin typeface="Times New Roman" panose="02020603050405020304" pitchFamily="18" charset="0"/>
              <a:cs typeface="Times New Roman" panose="02020603050405020304" pitchFamily="18" charset="0"/>
            </a:endParaRPr>
          </a:p>
          <a:p>
            <a:pPr>
              <a:lnSpc>
                <a:spcPct val="80000"/>
              </a:lnSpc>
              <a:buSzTx/>
              <a:buFont typeface="Wingdings 2"/>
              <a:buNone/>
              <a:defRPr sz="3000"/>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elders’ visits, </a:t>
            </a:r>
            <a:endParaRPr lang="en-US" dirty="0">
              <a:latin typeface="Times New Roman" panose="02020603050405020304" pitchFamily="18" charset="0"/>
              <a:cs typeface="Times New Roman" panose="02020603050405020304" pitchFamily="18" charset="0"/>
            </a:endParaRPr>
          </a:p>
          <a:p>
            <a:pPr>
              <a:lnSpc>
                <a:spcPct val="80000"/>
              </a:lnSpc>
              <a:buSzTx/>
              <a:buFont typeface="Wingdings 2"/>
              <a:buNone/>
              <a:defRPr sz="3000"/>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oral histories, </a:t>
            </a:r>
            <a:endParaRPr lang="en-US" dirty="0">
              <a:latin typeface="Times New Roman" panose="02020603050405020304" pitchFamily="18" charset="0"/>
              <a:cs typeface="Times New Roman" panose="02020603050405020304" pitchFamily="18" charset="0"/>
            </a:endParaRPr>
          </a:p>
          <a:p>
            <a:pPr>
              <a:lnSpc>
                <a:spcPct val="80000"/>
              </a:lnSpc>
              <a:buSzTx/>
              <a:buFont typeface="Wingdings 2"/>
              <a:buNone/>
              <a:defRPr sz="3000"/>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field observations, </a:t>
            </a:r>
            <a:endParaRPr lang="en-US" dirty="0">
              <a:latin typeface="Times New Roman" panose="02020603050405020304" pitchFamily="18" charset="0"/>
              <a:cs typeface="Times New Roman" panose="02020603050405020304" pitchFamily="18" charset="0"/>
            </a:endParaRPr>
          </a:p>
          <a:p>
            <a:pPr>
              <a:lnSpc>
                <a:spcPct val="80000"/>
              </a:lnSpc>
              <a:buSzTx/>
              <a:buFont typeface="Wingdings 2"/>
              <a:buNone/>
              <a:defRPr sz="3000"/>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abiotic and biotic data; </a:t>
            </a:r>
            <a:endParaRPr lang="en-US" dirty="0">
              <a:latin typeface="Times New Roman" panose="02020603050405020304" pitchFamily="18" charset="0"/>
              <a:cs typeface="Times New Roman" panose="02020603050405020304" pitchFamily="18" charset="0"/>
            </a:endParaRPr>
          </a:p>
          <a:p>
            <a:pPr>
              <a:lnSpc>
                <a:spcPct val="80000"/>
              </a:lnSpc>
              <a:buSzTx/>
              <a:buFont typeface="Wingdings 2"/>
              <a:buNone/>
              <a:defRPr sz="3000"/>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Potlatches, seal hunts</a:t>
            </a:r>
            <a:r>
              <a:rPr lang="en-US" dirty="0">
                <a:latin typeface="Times New Roman" panose="02020603050405020304" pitchFamily="18" charset="0"/>
                <a:cs typeface="Times New Roman" panose="02020603050405020304" pitchFamily="18" charset="0"/>
              </a:rPr>
              <a:t>,</a:t>
            </a:r>
          </a:p>
          <a:p>
            <a:pPr>
              <a:lnSpc>
                <a:spcPct val="80000"/>
              </a:lnSpc>
              <a:buSzTx/>
              <a:buFont typeface="Wingdings 2"/>
              <a:buNone/>
              <a:defRPr sz="3000"/>
            </a:pPr>
            <a:endParaRPr dirty="0">
              <a:latin typeface="Times New Roman" panose="02020603050405020304" pitchFamily="18" charset="0"/>
              <a:cs typeface="Times New Roman" panose="02020603050405020304" pitchFamily="18" charset="0"/>
            </a:endParaRPr>
          </a:p>
          <a:p>
            <a:pPr>
              <a:lnSpc>
                <a:spcPct val="80000"/>
              </a:lnSpc>
              <a:buSzTx/>
              <a:buFont typeface="Wingdings 2"/>
              <a:buNone/>
              <a:defRPr sz="3000"/>
            </a:pPr>
            <a:r>
              <a:rPr dirty="0">
                <a:latin typeface="Times New Roman" panose="02020603050405020304" pitchFamily="18" charset="0"/>
                <a:cs typeface="Times New Roman" panose="02020603050405020304" pitchFamily="18" charset="0"/>
              </a:rPr>
              <a:t>One on one visits not just one visit~ grab and go…stay for tea…create relationships: with the land, the food, people. </a:t>
            </a:r>
          </a:p>
        </p:txBody>
      </p:sp>
      <p:pic>
        <p:nvPicPr>
          <p:cNvPr id="4" name="Picture 3">
            <a:extLst>
              <a:ext uri="{FF2B5EF4-FFF2-40B4-BE49-F238E27FC236}">
                <a16:creationId xmlns:a16="http://schemas.microsoft.com/office/drawing/2014/main" id="{C4BCD550-88E0-1E4D-81BD-068402A43E33}"/>
              </a:ext>
            </a:extLst>
          </p:cNvPr>
          <p:cNvPicPr>
            <a:picLocks noChangeAspect="1"/>
          </p:cNvPicPr>
          <p:nvPr/>
        </p:nvPicPr>
        <p:blipFill>
          <a:blip r:embed="rId2"/>
          <a:stretch>
            <a:fillRect/>
          </a:stretch>
        </p:blipFill>
        <p:spPr>
          <a:xfrm flipH="1">
            <a:off x="10195203" y="0"/>
            <a:ext cx="2057162" cy="1292155"/>
          </a:xfrm>
          <a:prstGeom prst="rect">
            <a:avLst/>
          </a:prstGeom>
        </p:spPr>
      </p:pic>
    </p:spTree>
    <p:extLst>
      <p:ext uri="{BB962C8B-B14F-4D97-AF65-F5344CB8AC3E}">
        <p14:creationId xmlns:p14="http://schemas.microsoft.com/office/powerpoint/2010/main" val="31315788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le 1"/>
          <p:cNvSpPr>
            <a:spLocks noGrp="1"/>
          </p:cNvSpPr>
          <p:nvPr>
            <p:ph type="title"/>
          </p:nvPr>
        </p:nvSpPr>
        <p:spPr>
          <a:xfrm>
            <a:off x="2022476" y="94129"/>
            <a:ext cx="8147051" cy="1452285"/>
          </a:xfrm>
          <a:prstGeom prst="rect">
            <a:avLst/>
          </a:prstGeom>
        </p:spPr>
        <p:txBody>
          <a:bodyPr/>
          <a:lstStyle/>
          <a:p>
            <a:r>
              <a:rPr lang="en-US" dirty="0">
                <a:solidFill>
                  <a:srgbClr val="FF0000"/>
                </a:solidFill>
              </a:rPr>
              <a:t>                      </a:t>
            </a:r>
            <a:r>
              <a:rPr dirty="0">
                <a:solidFill>
                  <a:srgbClr val="FF0000"/>
                </a:solidFill>
              </a:rPr>
              <a:t>Story</a:t>
            </a:r>
          </a:p>
        </p:txBody>
      </p:sp>
      <p:sp>
        <p:nvSpPr>
          <p:cNvPr id="324" name="Content Placeholder 2"/>
          <p:cNvSpPr>
            <a:spLocks noGrp="1"/>
          </p:cNvSpPr>
          <p:nvPr>
            <p:ph type="body" idx="1"/>
          </p:nvPr>
        </p:nvSpPr>
        <p:spPr>
          <a:xfrm>
            <a:off x="1036320" y="883920"/>
            <a:ext cx="9403080" cy="5227320"/>
          </a:xfrm>
          <a:prstGeom prst="rect">
            <a:avLst/>
          </a:prstGeom>
        </p:spPr>
        <p:txBody>
          <a:bodyPr>
            <a:noAutofit/>
          </a:bodyPr>
          <a:lstStyle/>
          <a:p>
            <a:pPr marL="420623" indent="-420623" defTabSz="841247">
              <a:spcBef>
                <a:spcPts val="1800"/>
              </a:spcBef>
              <a:defRPr sz="2208"/>
            </a:pPr>
            <a:r>
              <a:rPr sz="2800" dirty="0">
                <a:latin typeface="Times New Roman" panose="02020603050405020304" pitchFamily="18" charset="0"/>
                <a:cs typeface="Times New Roman" panose="02020603050405020304" pitchFamily="18" charset="0"/>
              </a:rPr>
              <a:t>Unique ways that Indigenous/Aboriginal Peoples use in teaching and learning.</a:t>
            </a:r>
          </a:p>
          <a:p>
            <a:pPr marL="420623" indent="-420623" defTabSz="841247">
              <a:spcBef>
                <a:spcPts val="1800"/>
              </a:spcBef>
              <a:defRPr sz="2208"/>
            </a:pPr>
            <a:r>
              <a:rPr sz="2800" dirty="0">
                <a:latin typeface="Times New Roman" panose="02020603050405020304" pitchFamily="18" charset="0"/>
                <a:cs typeface="Times New Roman" panose="02020603050405020304" pitchFamily="18" charset="0"/>
              </a:rPr>
              <a:t> It is within the story that there is a place for honoring of oneself, family, community, place, the environment and spirituality. </a:t>
            </a:r>
          </a:p>
          <a:p>
            <a:pPr marL="420623" indent="-420623" defTabSz="841247">
              <a:spcBef>
                <a:spcPts val="1800"/>
              </a:spcBef>
              <a:defRPr sz="2208"/>
            </a:pPr>
            <a:r>
              <a:rPr sz="2800" dirty="0">
                <a:latin typeface="Times New Roman" panose="02020603050405020304" pitchFamily="18" charset="0"/>
                <a:cs typeface="Times New Roman" panose="02020603050405020304" pitchFamily="18" charset="0"/>
              </a:rPr>
              <a:t>Each concept and event is set in place that is based on history, place, environment and process which intertwine within one larger story of tribe, community, land, and nation.</a:t>
            </a:r>
          </a:p>
          <a:p>
            <a:pPr marL="420623" indent="-420623" defTabSz="841247">
              <a:spcBef>
                <a:spcPts val="1800"/>
              </a:spcBef>
              <a:defRPr sz="2208"/>
            </a:pPr>
            <a:r>
              <a:rPr sz="2800" dirty="0">
                <a:latin typeface="Times New Roman" panose="02020603050405020304" pitchFamily="18" charset="0"/>
                <a:cs typeface="Times New Roman" panose="02020603050405020304" pitchFamily="18" charset="0"/>
              </a:rPr>
              <a:t>(Dr. Pamela Croft, 1997)~ Aboriginal Researcher, Queensland Australia)</a:t>
            </a:r>
          </a:p>
        </p:txBody>
      </p:sp>
      <p:pic>
        <p:nvPicPr>
          <p:cNvPr id="4" name="Picture 3">
            <a:extLst>
              <a:ext uri="{FF2B5EF4-FFF2-40B4-BE49-F238E27FC236}">
                <a16:creationId xmlns:a16="http://schemas.microsoft.com/office/drawing/2014/main" id="{DD24A81D-1758-DA4E-91E0-1BDC82FC407E}"/>
              </a:ext>
            </a:extLst>
          </p:cNvPr>
          <p:cNvPicPr>
            <a:picLocks noChangeAspect="1"/>
          </p:cNvPicPr>
          <p:nvPr/>
        </p:nvPicPr>
        <p:blipFill>
          <a:blip r:embed="rId2"/>
          <a:stretch>
            <a:fillRect/>
          </a:stretch>
        </p:blipFill>
        <p:spPr>
          <a:xfrm flipH="1">
            <a:off x="10195203" y="0"/>
            <a:ext cx="2057162" cy="1292155"/>
          </a:xfrm>
          <a:prstGeom prst="rect">
            <a:avLst/>
          </a:prstGeom>
        </p:spPr>
      </p:pic>
    </p:spTree>
    <p:extLst>
      <p:ext uri="{BB962C8B-B14F-4D97-AF65-F5344CB8AC3E}">
        <p14:creationId xmlns:p14="http://schemas.microsoft.com/office/powerpoint/2010/main" val="2708967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Title 6"/>
          <p:cNvSpPr>
            <a:spLocks noGrp="1"/>
          </p:cNvSpPr>
          <p:nvPr>
            <p:ph type="title"/>
          </p:nvPr>
        </p:nvSpPr>
        <p:spPr>
          <a:xfrm>
            <a:off x="2022476" y="94129"/>
            <a:ext cx="8147051" cy="1452285"/>
          </a:xfrm>
          <a:prstGeom prst="rect">
            <a:avLst/>
          </a:prstGeom>
        </p:spPr>
        <p:txBody>
          <a:bodyPr/>
          <a:lstStyle>
            <a:lvl1pPr>
              <a:defRPr>
                <a:latin typeface="Times"/>
                <a:ea typeface="Times"/>
                <a:cs typeface="Times"/>
                <a:sym typeface="Times"/>
              </a:defRPr>
            </a:lvl1pPr>
          </a:lstStyle>
          <a:p>
            <a:r>
              <a:rPr lang="en-US" dirty="0">
                <a:solidFill>
                  <a:srgbClr val="FF0000"/>
                </a:solidFill>
              </a:rPr>
              <a:t>                      </a:t>
            </a:r>
            <a:br>
              <a:rPr lang="en-US" dirty="0">
                <a:solidFill>
                  <a:srgbClr val="FF0000"/>
                </a:solidFill>
              </a:rPr>
            </a:br>
            <a:r>
              <a:rPr lang="en-US" dirty="0">
                <a:solidFill>
                  <a:srgbClr val="FF0000"/>
                </a:solidFill>
              </a:rPr>
              <a:t>				</a:t>
            </a:r>
            <a:r>
              <a:rPr dirty="0">
                <a:solidFill>
                  <a:srgbClr val="FF0000"/>
                </a:solidFill>
              </a:rPr>
              <a:t>Stories as Data </a:t>
            </a:r>
          </a:p>
        </p:txBody>
      </p:sp>
      <p:sp>
        <p:nvSpPr>
          <p:cNvPr id="327" name="Content Placeholder 7"/>
          <p:cNvSpPr>
            <a:spLocks noGrp="1"/>
          </p:cNvSpPr>
          <p:nvPr>
            <p:ph type="body" idx="1"/>
          </p:nvPr>
        </p:nvSpPr>
        <p:spPr>
          <a:xfrm>
            <a:off x="1432560" y="1761565"/>
            <a:ext cx="8736967" cy="4364599"/>
          </a:xfrm>
          <a:prstGeom prst="rect">
            <a:avLst/>
          </a:prstGeom>
        </p:spPr>
        <p:txBody>
          <a:bodyPr/>
          <a:lstStyle/>
          <a:p>
            <a:pPr marL="0" indent="0">
              <a:buNone/>
              <a:defRPr sz="2800">
                <a:latin typeface="Times"/>
                <a:ea typeface="Times"/>
                <a:cs typeface="Times"/>
                <a:sym typeface="Times"/>
              </a:defRPr>
            </a:pPr>
            <a:r>
              <a:rPr lang="en-US" dirty="0"/>
              <a:t>* </a:t>
            </a:r>
            <a:r>
              <a:rPr dirty="0"/>
              <a:t>Stories are the tools of data collection, analysis, and </a:t>
            </a:r>
            <a:r>
              <a:rPr lang="en-US" dirty="0"/>
              <a:t> 		</a:t>
            </a:r>
            <a:r>
              <a:rPr dirty="0"/>
              <a:t>interpretation,</a:t>
            </a:r>
          </a:p>
          <a:p>
            <a:pPr>
              <a:buSzTx/>
              <a:buFont typeface="Wingdings 2"/>
              <a:buNone/>
              <a:defRPr sz="2800">
                <a:latin typeface="Times"/>
                <a:ea typeface="Times"/>
                <a:cs typeface="Times"/>
                <a:sym typeface="Times"/>
              </a:defRPr>
            </a:pPr>
            <a:r>
              <a:rPr lang="en-US" dirty="0"/>
              <a:t>* </a:t>
            </a:r>
            <a:r>
              <a:rPr dirty="0"/>
              <a:t>Stories allow the participant to tell their experiences from their perspectives. </a:t>
            </a:r>
          </a:p>
          <a:p>
            <a:pPr>
              <a:buSzTx/>
              <a:buFont typeface="Wingdings 2"/>
              <a:buNone/>
              <a:defRPr sz="2800">
                <a:latin typeface="Times"/>
                <a:ea typeface="Times"/>
                <a:cs typeface="Times"/>
                <a:sym typeface="Times"/>
              </a:defRPr>
            </a:pPr>
            <a:r>
              <a:rPr lang="en-US" dirty="0"/>
              <a:t>* </a:t>
            </a:r>
            <a:r>
              <a:rPr dirty="0"/>
              <a:t>Stories provide data on a variety of issues.  (Chilisa, 2012) </a:t>
            </a:r>
            <a:r>
              <a:rPr dirty="0">
                <a:latin typeface="Book Antiqua"/>
                <a:ea typeface="Book Antiqua"/>
                <a:cs typeface="Book Antiqua"/>
                <a:sym typeface="Book Antiqua"/>
              </a:rPr>
              <a:t>	</a:t>
            </a:r>
          </a:p>
        </p:txBody>
      </p:sp>
      <p:pic>
        <p:nvPicPr>
          <p:cNvPr id="4" name="Picture 3">
            <a:extLst>
              <a:ext uri="{FF2B5EF4-FFF2-40B4-BE49-F238E27FC236}">
                <a16:creationId xmlns:a16="http://schemas.microsoft.com/office/drawing/2014/main" id="{A867FB60-5A9C-154B-832E-000F21381EE1}"/>
              </a:ext>
            </a:extLst>
          </p:cNvPr>
          <p:cNvPicPr>
            <a:picLocks noChangeAspect="1"/>
          </p:cNvPicPr>
          <p:nvPr/>
        </p:nvPicPr>
        <p:blipFill>
          <a:blip r:embed="rId2"/>
          <a:stretch>
            <a:fillRect/>
          </a:stretch>
        </p:blipFill>
        <p:spPr>
          <a:xfrm flipH="1">
            <a:off x="10195203" y="0"/>
            <a:ext cx="2057162" cy="1292155"/>
          </a:xfrm>
          <a:prstGeom prst="rect">
            <a:avLst/>
          </a:prstGeom>
        </p:spPr>
      </p:pic>
    </p:spTree>
    <p:extLst>
      <p:ext uri="{BB962C8B-B14F-4D97-AF65-F5344CB8AC3E}">
        <p14:creationId xmlns:p14="http://schemas.microsoft.com/office/powerpoint/2010/main" val="2710537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le 4"/>
          <p:cNvSpPr>
            <a:spLocks noGrp="1"/>
          </p:cNvSpPr>
          <p:nvPr>
            <p:ph type="title"/>
          </p:nvPr>
        </p:nvSpPr>
        <p:spPr>
          <a:xfrm>
            <a:off x="1905000" y="94129"/>
            <a:ext cx="8264527" cy="1452285"/>
          </a:xfrm>
          <a:prstGeom prst="rect">
            <a:avLst/>
          </a:prstGeom>
        </p:spPr>
        <p:txBody>
          <a:bodyPr/>
          <a:lstStyle/>
          <a:p>
            <a:r>
              <a:rPr lang="en-US" dirty="0"/>
              <a:t>		</a:t>
            </a:r>
            <a:br>
              <a:rPr lang="en-US" dirty="0"/>
            </a:br>
            <a:r>
              <a:rPr lang="en-US" dirty="0"/>
              <a:t>		</a:t>
            </a:r>
            <a:r>
              <a:rPr lang="en-US" dirty="0">
                <a:solidFill>
                  <a:srgbClr val="FF0000"/>
                </a:solidFill>
                <a:latin typeface="Times New Roman" panose="02020603050405020304" pitchFamily="18" charset="0"/>
                <a:cs typeface="Times New Roman" panose="02020603050405020304" pitchFamily="18" charset="0"/>
              </a:rPr>
              <a:t>Stories, continued</a:t>
            </a:r>
            <a:endParaRPr dirty="0">
              <a:solidFill>
                <a:srgbClr val="FF0000"/>
              </a:solidFill>
              <a:latin typeface="Times New Roman" panose="02020603050405020304" pitchFamily="18" charset="0"/>
              <a:cs typeface="Times New Roman" panose="02020603050405020304" pitchFamily="18" charset="0"/>
            </a:endParaRPr>
          </a:p>
        </p:txBody>
      </p:sp>
      <p:sp>
        <p:nvSpPr>
          <p:cNvPr id="330" name="Content Placeholder 5"/>
          <p:cNvSpPr>
            <a:spLocks noGrp="1"/>
          </p:cNvSpPr>
          <p:nvPr>
            <p:ph type="body" idx="1"/>
          </p:nvPr>
        </p:nvSpPr>
        <p:spPr>
          <a:xfrm>
            <a:off x="2022477" y="1761565"/>
            <a:ext cx="8035924" cy="4974515"/>
          </a:xfrm>
          <a:prstGeom prst="rect">
            <a:avLst/>
          </a:prstGeom>
        </p:spPr>
        <p:txBody>
          <a:bodyPr>
            <a:noAutofit/>
          </a:bodyPr>
          <a:lstStyle/>
          <a:p>
            <a:pPr>
              <a:lnSpc>
                <a:spcPct val="90000"/>
              </a:lnSpc>
              <a:defRPr sz="2500">
                <a:latin typeface="Times"/>
                <a:ea typeface="Times"/>
                <a:cs typeface="Times"/>
                <a:sym typeface="Times"/>
              </a:defRPr>
            </a:pPr>
            <a:r>
              <a:rPr lang="en-US" sz="3200" dirty="0"/>
              <a:t>* </a:t>
            </a:r>
            <a:r>
              <a:rPr sz="3200" dirty="0">
                <a:latin typeface="Times New Roman" panose="02020603050405020304" pitchFamily="18" charset="0"/>
                <a:cs typeface="Times New Roman" panose="02020603050405020304" pitchFamily="18" charset="0"/>
              </a:rPr>
              <a:t>Many kinds of stories: Creation stories, historical stories, stories of current events, personal stories.</a:t>
            </a:r>
          </a:p>
          <a:p>
            <a:pPr>
              <a:lnSpc>
                <a:spcPct val="90000"/>
              </a:lnSpc>
              <a:buSzTx/>
              <a:buFont typeface="Wingdings 2"/>
              <a:buNone/>
              <a:defRPr sz="2500">
                <a:latin typeface="Times"/>
                <a:ea typeface="Times"/>
                <a:cs typeface="Times"/>
                <a:sym typeface="Times"/>
              </a:defRPr>
            </a:pPr>
            <a:r>
              <a:rPr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Relationship with the story teller,</a:t>
            </a:r>
          </a:p>
          <a:p>
            <a:pPr>
              <a:lnSpc>
                <a:spcPct val="90000"/>
              </a:lnSpc>
              <a:buSzTx/>
              <a:buFont typeface="Wingdings 2"/>
              <a:buNone/>
              <a:defRPr sz="2500">
                <a:latin typeface="Times"/>
                <a:ea typeface="Times"/>
                <a:cs typeface="Times"/>
                <a:sym typeface="Times"/>
              </a:defRPr>
            </a:pPr>
            <a:r>
              <a:rPr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Relationship with the story,</a:t>
            </a:r>
          </a:p>
          <a:p>
            <a:pPr>
              <a:lnSpc>
                <a:spcPct val="90000"/>
              </a:lnSpc>
              <a:buSzTx/>
              <a:buFont typeface="Wingdings 2"/>
              <a:buNone/>
              <a:defRPr sz="2500">
                <a:latin typeface="Times"/>
                <a:ea typeface="Times"/>
                <a:cs typeface="Times"/>
                <a:sym typeface="Times"/>
              </a:defRPr>
            </a:pPr>
            <a:r>
              <a:rPr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Interpretation of the story~ Is this what the story teller means?</a:t>
            </a:r>
          </a:p>
          <a:p>
            <a:pPr>
              <a:lnSpc>
                <a:spcPct val="90000"/>
              </a:lnSpc>
              <a:buSzTx/>
              <a:buFont typeface="Wingdings 2"/>
              <a:buNone/>
              <a:defRPr sz="2500">
                <a:latin typeface="Times"/>
                <a:ea typeface="Times"/>
                <a:cs typeface="Times"/>
                <a:sym typeface="Times"/>
              </a:defRPr>
            </a:pPr>
            <a:r>
              <a:rPr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a:t>
            </a:r>
            <a:r>
              <a:rPr sz="3200" dirty="0">
                <a:latin typeface="Times New Roman" panose="02020603050405020304" pitchFamily="18" charset="0"/>
                <a:cs typeface="Times New Roman" panose="02020603050405020304" pitchFamily="18" charset="0"/>
              </a:rPr>
              <a:t>May not be the same for every listener,</a:t>
            </a:r>
          </a:p>
          <a:p>
            <a:pPr>
              <a:lnSpc>
                <a:spcPct val="90000"/>
              </a:lnSpc>
              <a:buSzTx/>
              <a:buFont typeface="Wingdings 2"/>
              <a:buNone/>
              <a:defRPr sz="2500">
                <a:latin typeface="Times"/>
                <a:ea typeface="Times"/>
                <a:cs typeface="Times"/>
                <a:sym typeface="Times"/>
              </a:defRPr>
            </a:pPr>
            <a:r>
              <a:rPr sz="3200" dirty="0">
                <a:latin typeface="Times New Roman" panose="02020603050405020304" pitchFamily="18" charset="0"/>
                <a:cs typeface="Times New Roman" panose="02020603050405020304" pitchFamily="18" charset="0"/>
              </a:rPr>
              <a:t>	Is the story teller credible? </a:t>
            </a:r>
          </a:p>
        </p:txBody>
      </p:sp>
      <p:pic>
        <p:nvPicPr>
          <p:cNvPr id="4" name="Picture 3">
            <a:extLst>
              <a:ext uri="{FF2B5EF4-FFF2-40B4-BE49-F238E27FC236}">
                <a16:creationId xmlns:a16="http://schemas.microsoft.com/office/drawing/2014/main" id="{5F3F6FF6-4125-FD47-9644-88B264925DBD}"/>
              </a:ext>
            </a:extLst>
          </p:cNvPr>
          <p:cNvPicPr>
            <a:picLocks noChangeAspect="1"/>
          </p:cNvPicPr>
          <p:nvPr/>
        </p:nvPicPr>
        <p:blipFill>
          <a:blip r:embed="rId2"/>
          <a:stretch>
            <a:fillRect/>
          </a:stretch>
        </p:blipFill>
        <p:spPr>
          <a:xfrm flipH="1">
            <a:off x="10195203" y="0"/>
            <a:ext cx="2057162" cy="1292155"/>
          </a:xfrm>
          <a:prstGeom prst="rect">
            <a:avLst/>
          </a:prstGeom>
        </p:spPr>
      </p:pic>
    </p:spTree>
    <p:extLst>
      <p:ext uri="{BB962C8B-B14F-4D97-AF65-F5344CB8AC3E}">
        <p14:creationId xmlns:p14="http://schemas.microsoft.com/office/powerpoint/2010/main" val="1486233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712DA6F8-0F29-4D47-BC01-89B2B3DDE0BB}"/>
              </a:ext>
            </a:extLst>
          </p:cNvPr>
          <p:cNvSpPr>
            <a:spLocks noGrp="1" noChangeArrowheads="1"/>
          </p:cNvSpPr>
          <p:nvPr>
            <p:ph type="title"/>
          </p:nvPr>
        </p:nvSpPr>
        <p:spPr>
          <a:xfrm>
            <a:off x="1843763" y="384047"/>
            <a:ext cx="8911687" cy="1280890"/>
          </a:xfrm>
        </p:spPr>
        <p:txBody>
          <a:bodyPr/>
          <a:lstStyle/>
          <a:p>
            <a:br>
              <a:rPr lang="en-US" altLang="en-US" dirty="0">
                <a:solidFill>
                  <a:srgbClr val="FF0000"/>
                </a:solidFill>
                <a:latin typeface="Times New Roman" panose="02020603050405020304" pitchFamily="18" charset="0"/>
                <a:cs typeface="Times New Roman" panose="02020603050405020304" pitchFamily="18" charset="0"/>
              </a:rPr>
            </a:br>
            <a:r>
              <a:rPr lang="en-US" altLang="en-US" dirty="0">
                <a:solidFill>
                  <a:srgbClr val="FF0000"/>
                </a:solidFill>
                <a:latin typeface="Times New Roman" panose="02020603050405020304" pitchFamily="18" charset="0"/>
                <a:cs typeface="Times New Roman" panose="02020603050405020304" pitchFamily="18" charset="0"/>
              </a:rPr>
              <a:t>History of Research Why it Matters</a:t>
            </a:r>
          </a:p>
        </p:txBody>
      </p:sp>
      <p:sp>
        <p:nvSpPr>
          <p:cNvPr id="3" name="Content Placeholder 2">
            <a:extLst>
              <a:ext uri="{FF2B5EF4-FFF2-40B4-BE49-F238E27FC236}">
                <a16:creationId xmlns:a16="http://schemas.microsoft.com/office/drawing/2014/main" id="{CA2823C8-C3E6-0C41-BC90-F650471BAF13}"/>
              </a:ext>
            </a:extLst>
          </p:cNvPr>
          <p:cNvSpPr>
            <a:spLocks noGrp="1"/>
          </p:cNvSpPr>
          <p:nvPr>
            <p:ph idx="1"/>
          </p:nvPr>
        </p:nvSpPr>
        <p:spPr>
          <a:xfrm>
            <a:off x="1005833" y="1585733"/>
            <a:ext cx="10587548" cy="4897368"/>
          </a:xfrm>
        </p:spPr>
        <p:txBody>
          <a:bodyPr>
            <a:normAutofit fontScale="25000" lnSpcReduction="20000"/>
          </a:bodyPr>
          <a:lstStyle/>
          <a:p>
            <a:pPr marL="285744" lvl="2" indent="400041">
              <a:spcBef>
                <a:spcPts val="451"/>
              </a:spcBef>
              <a:buNone/>
              <a:defRPr sz="3300">
                <a:latin typeface="Times New Roman"/>
                <a:ea typeface="Times New Roman"/>
                <a:cs typeface="Times New Roman"/>
                <a:sym typeface="Times New Roman"/>
              </a:defRPr>
            </a:pPr>
            <a:endParaRPr lang="en-US" sz="12800" b="1" dirty="0">
              <a:latin typeface="Times New Roman"/>
              <a:ea typeface="Times New Roman"/>
              <a:cs typeface="Times New Roman"/>
              <a:sym typeface="Times New Roman"/>
            </a:endParaRPr>
          </a:p>
          <a:p>
            <a:pPr marL="285744" lvl="2" indent="400041">
              <a:spcBef>
                <a:spcPts val="451"/>
              </a:spcBef>
              <a:buNone/>
              <a:defRPr sz="3300">
                <a:latin typeface="Times New Roman"/>
                <a:ea typeface="Times New Roman"/>
                <a:cs typeface="Times New Roman"/>
                <a:sym typeface="Times New Roman"/>
              </a:defRPr>
            </a:pPr>
            <a:r>
              <a:rPr lang="en-US" sz="12800" b="1" dirty="0">
                <a:latin typeface="Times New Roman"/>
                <a:ea typeface="Times New Roman"/>
                <a:cs typeface="Times New Roman"/>
                <a:sym typeface="Times New Roman"/>
              </a:rPr>
              <a:t>Western researchers conducted research in Indigenous   communities:  </a:t>
            </a:r>
          </a:p>
          <a:p>
            <a:pPr marL="342891" lvl="1" indent="0">
              <a:spcBef>
                <a:spcPts val="451"/>
              </a:spcBef>
              <a:buClr>
                <a:srgbClr val="808080"/>
              </a:buClr>
              <a:buNone/>
              <a:defRPr sz="3100">
                <a:latin typeface="Times New Roman"/>
                <a:ea typeface="Times New Roman"/>
                <a:cs typeface="Times New Roman"/>
                <a:sym typeface="Times New Roman"/>
              </a:defRPr>
            </a:pPr>
            <a:r>
              <a:rPr lang="en-US" sz="12800" dirty="0">
                <a:latin typeface="Times New Roman"/>
                <a:ea typeface="Times New Roman"/>
                <a:cs typeface="Times New Roman"/>
                <a:sym typeface="Times New Roman"/>
              </a:rPr>
              <a:t>	 * Without permission,</a:t>
            </a:r>
          </a:p>
          <a:p>
            <a:pPr marL="342891" lvl="1" indent="0">
              <a:spcBef>
                <a:spcPts val="451"/>
              </a:spcBef>
              <a:buClr>
                <a:srgbClr val="808080"/>
              </a:buClr>
              <a:buNone/>
              <a:defRPr sz="3100">
                <a:latin typeface="Times New Roman"/>
                <a:ea typeface="Times New Roman"/>
                <a:cs typeface="Times New Roman"/>
                <a:sym typeface="Times New Roman"/>
              </a:defRPr>
            </a:pPr>
            <a:r>
              <a:rPr lang="en-US" sz="12800" dirty="0">
                <a:latin typeface="Times New Roman"/>
                <a:ea typeface="Times New Roman"/>
                <a:cs typeface="Times New Roman"/>
                <a:sym typeface="Times New Roman"/>
              </a:rPr>
              <a:t>  *	Without consultation,</a:t>
            </a:r>
          </a:p>
          <a:p>
            <a:pPr marL="342891" lvl="1" indent="0">
              <a:spcBef>
                <a:spcPts val="451"/>
              </a:spcBef>
              <a:buClr>
                <a:srgbClr val="808080"/>
              </a:buClr>
              <a:buNone/>
              <a:defRPr sz="3100">
                <a:latin typeface="Times New Roman"/>
                <a:ea typeface="Times New Roman"/>
                <a:cs typeface="Times New Roman"/>
                <a:sym typeface="Times New Roman"/>
              </a:defRPr>
            </a:pPr>
            <a:r>
              <a:rPr lang="en-US" sz="12800" dirty="0">
                <a:latin typeface="Times New Roman"/>
                <a:ea typeface="Times New Roman"/>
                <a:cs typeface="Times New Roman"/>
                <a:sym typeface="Times New Roman"/>
              </a:rPr>
              <a:t>  * 	Without involvement of Indigenous people,</a:t>
            </a:r>
          </a:p>
          <a:p>
            <a:pPr marL="342891" lvl="1" indent="0">
              <a:spcBef>
                <a:spcPts val="451"/>
              </a:spcBef>
              <a:buClr>
                <a:srgbClr val="808080"/>
              </a:buClr>
              <a:buNone/>
              <a:defRPr sz="3100">
                <a:latin typeface="Times New Roman"/>
                <a:ea typeface="Times New Roman"/>
                <a:cs typeface="Times New Roman"/>
                <a:sym typeface="Times New Roman"/>
              </a:defRPr>
            </a:pPr>
            <a:r>
              <a:rPr lang="en-US" sz="12800" dirty="0">
                <a:latin typeface="Times New Roman"/>
                <a:ea typeface="Times New Roman"/>
                <a:cs typeface="Times New Roman"/>
                <a:sym typeface="Times New Roman"/>
              </a:rPr>
              <a:t>  * 	Without Respect. </a:t>
            </a:r>
          </a:p>
          <a:p>
            <a:pPr marL="342891" lvl="1" indent="0">
              <a:spcBef>
                <a:spcPts val="451"/>
              </a:spcBef>
              <a:buClr>
                <a:srgbClr val="808080"/>
              </a:buClr>
              <a:buNone/>
              <a:defRPr sz="3100">
                <a:latin typeface="Times New Roman"/>
                <a:ea typeface="Times New Roman"/>
                <a:cs typeface="Times New Roman"/>
                <a:sym typeface="Times New Roman"/>
              </a:defRPr>
            </a:pPr>
            <a:r>
              <a:rPr lang="en-US" sz="12800" dirty="0">
                <a:latin typeface="Times New Roman"/>
                <a:ea typeface="Times New Roman"/>
                <a:cs typeface="Times New Roman"/>
                <a:sym typeface="Times New Roman"/>
              </a:rPr>
              <a:t>  * 	Indigenous peoples were objects of curiosity and subjects 		of research to be seen, but not asked, heard or respected.</a:t>
            </a:r>
          </a:p>
          <a:p>
            <a:pPr marL="342891" lvl="1" indent="0">
              <a:spcBef>
                <a:spcPts val="451"/>
              </a:spcBef>
              <a:buClr>
                <a:srgbClr val="808080"/>
              </a:buClr>
              <a:buNone/>
              <a:defRPr sz="3100">
                <a:latin typeface="Times New Roman"/>
                <a:ea typeface="Times New Roman"/>
                <a:cs typeface="Times New Roman"/>
                <a:sym typeface="Times New Roman"/>
              </a:defRPr>
            </a:pPr>
            <a:endParaRPr lang="en-US" sz="12800" dirty="0">
              <a:latin typeface="Times New Roman"/>
              <a:ea typeface="Times New Roman"/>
              <a:cs typeface="Times New Roman"/>
              <a:sym typeface="Times New Roman"/>
            </a:endParaRPr>
          </a:p>
          <a:p>
            <a:pPr marL="342891" lvl="1" indent="0">
              <a:spcBef>
                <a:spcPts val="451"/>
              </a:spcBef>
              <a:buClr>
                <a:srgbClr val="808080"/>
              </a:buClr>
              <a:buNone/>
              <a:defRPr sz="3100">
                <a:latin typeface="Times New Roman"/>
                <a:ea typeface="Times New Roman"/>
                <a:cs typeface="Times New Roman"/>
                <a:sym typeface="Times New Roman"/>
              </a:defRPr>
            </a:pPr>
            <a:r>
              <a:rPr lang="en-US" sz="12800" dirty="0">
                <a:latin typeface="Times New Roman"/>
                <a:ea typeface="Times New Roman"/>
                <a:cs typeface="Times New Roman"/>
                <a:sym typeface="Times New Roman"/>
              </a:rPr>
              <a:t>			</a:t>
            </a:r>
            <a:r>
              <a:rPr lang="en-US" sz="11200" b="1" dirty="0">
                <a:sym typeface="Times New Roman"/>
              </a:rPr>
              <a:t> </a:t>
            </a:r>
            <a:r>
              <a:rPr lang="en-US" sz="11200" b="1" dirty="0">
                <a:solidFill>
                  <a:schemeClr val="accent6"/>
                </a:solidFill>
                <a:sym typeface="Times New Roman"/>
              </a:rPr>
              <a:t>Ethnic Plants of the Early Salish and Kootenai   								People Paperback – January 1, 1980</a:t>
            </a:r>
          </a:p>
          <a:p>
            <a:pPr marL="342891" lvl="1" indent="0">
              <a:spcBef>
                <a:spcPts val="451"/>
              </a:spcBef>
              <a:buClr>
                <a:srgbClr val="808080"/>
              </a:buClr>
              <a:buNone/>
              <a:defRPr sz="3100">
                <a:latin typeface="Times New Roman"/>
                <a:ea typeface="Times New Roman"/>
                <a:cs typeface="Times New Roman"/>
                <a:sym typeface="Times New Roman"/>
              </a:defRPr>
            </a:pPr>
            <a:endParaRPr lang="en-US" sz="12800" dirty="0">
              <a:solidFill>
                <a:schemeClr val="accent6"/>
              </a:solidFill>
              <a:latin typeface="Times New Roman"/>
              <a:ea typeface="Times New Roman"/>
              <a:cs typeface="Times New Roman"/>
              <a:sym typeface="Times New Roman"/>
            </a:endParaRPr>
          </a:p>
          <a:p>
            <a:pPr eaLnBrk="1" hangingPunct="1">
              <a:defRPr/>
            </a:pPr>
            <a:endParaRPr lang="en-US" dirty="0"/>
          </a:p>
        </p:txBody>
      </p:sp>
      <p:pic>
        <p:nvPicPr>
          <p:cNvPr id="2" name="Picture 1">
            <a:extLst>
              <a:ext uri="{FF2B5EF4-FFF2-40B4-BE49-F238E27FC236}">
                <a16:creationId xmlns:a16="http://schemas.microsoft.com/office/drawing/2014/main" id="{0CDB7656-7DF2-3F44-A3E1-15C7A9A084DE}"/>
              </a:ext>
            </a:extLst>
          </p:cNvPr>
          <p:cNvPicPr>
            <a:picLocks noChangeAspect="1"/>
          </p:cNvPicPr>
          <p:nvPr/>
        </p:nvPicPr>
        <p:blipFill>
          <a:blip r:embed="rId2"/>
          <a:stretch>
            <a:fillRect/>
          </a:stretch>
        </p:blipFill>
        <p:spPr>
          <a:xfrm>
            <a:off x="10567686" y="0"/>
            <a:ext cx="1516283" cy="1664937"/>
          </a:xfrm>
          <a:prstGeom prst="rect">
            <a:avLst/>
          </a:prstGeom>
        </p:spPr>
      </p:pic>
    </p:spTree>
    <p:extLst>
      <p:ext uri="{BB962C8B-B14F-4D97-AF65-F5344CB8AC3E}">
        <p14:creationId xmlns:p14="http://schemas.microsoft.com/office/powerpoint/2010/main" val="32454862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itle 1"/>
          <p:cNvSpPr>
            <a:spLocks noGrp="1"/>
          </p:cNvSpPr>
          <p:nvPr>
            <p:ph type="title"/>
          </p:nvPr>
        </p:nvSpPr>
        <p:spPr>
          <a:xfrm>
            <a:off x="1524000" y="94129"/>
            <a:ext cx="9004301" cy="1452285"/>
          </a:xfrm>
          <a:prstGeom prst="rect">
            <a:avLst/>
          </a:prstGeom>
        </p:spPr>
        <p:txBody>
          <a:bodyPr/>
          <a:lstStyle>
            <a:lvl1pPr>
              <a:defRPr sz="4400"/>
            </a:lvl1pPr>
          </a:lstStyle>
          <a:p>
            <a:r>
              <a:rPr dirty="0">
                <a:solidFill>
                  <a:srgbClr val="FF0000"/>
                </a:solidFill>
              </a:rPr>
              <a:t>Cultural Ceremonies as Data: </a:t>
            </a:r>
            <a:r>
              <a:rPr lang="en-US" dirty="0">
                <a:solidFill>
                  <a:srgbClr val="FF0000"/>
                </a:solidFill>
              </a:rPr>
              <a:t>				</a:t>
            </a:r>
            <a:r>
              <a:rPr dirty="0">
                <a:solidFill>
                  <a:srgbClr val="FF0000"/>
                </a:solidFill>
              </a:rPr>
              <a:t>Cultural Permis</a:t>
            </a:r>
            <a:r>
              <a:rPr lang="en-US" dirty="0">
                <a:solidFill>
                  <a:srgbClr val="FF0000"/>
                </a:solidFill>
              </a:rPr>
              <a:t>s</a:t>
            </a:r>
            <a:r>
              <a:rPr dirty="0">
                <a:solidFill>
                  <a:srgbClr val="FF0000"/>
                </a:solidFill>
              </a:rPr>
              <a:t>ions</a:t>
            </a:r>
          </a:p>
        </p:txBody>
      </p:sp>
      <p:sp>
        <p:nvSpPr>
          <p:cNvPr id="333" name="Content Placeholder 4"/>
          <p:cNvSpPr>
            <a:spLocks noGrp="1"/>
          </p:cNvSpPr>
          <p:nvPr>
            <p:ph type="body" idx="1"/>
          </p:nvPr>
        </p:nvSpPr>
        <p:spPr>
          <a:xfrm>
            <a:off x="2022476" y="1761565"/>
            <a:ext cx="8147051" cy="4364599"/>
          </a:xfrm>
          <a:prstGeom prst="rect">
            <a:avLst/>
          </a:prstGeom>
        </p:spPr>
        <p:txBody>
          <a:bodyPr>
            <a:normAutofit/>
          </a:bodyPr>
          <a:lstStyle/>
          <a:p>
            <a:pPr>
              <a:defRPr sz="2400"/>
            </a:pPr>
            <a:r>
              <a:rPr sz="2800" dirty="0">
                <a:latin typeface="Times New Roman" panose="02020603050405020304" pitchFamily="18" charset="0"/>
                <a:cs typeface="Times New Roman" panose="02020603050405020304" pitchFamily="18" charset="0"/>
              </a:rPr>
              <a:t>Sun Dance</a:t>
            </a:r>
          </a:p>
          <a:p>
            <a:pPr>
              <a:defRPr sz="2400"/>
            </a:pPr>
            <a:r>
              <a:rPr sz="2800" dirty="0">
                <a:latin typeface="Times New Roman" panose="02020603050405020304" pitchFamily="18" charset="0"/>
                <a:cs typeface="Times New Roman" panose="02020603050405020304" pitchFamily="18" charset="0"/>
              </a:rPr>
              <a:t>Sweat Lodge</a:t>
            </a:r>
          </a:p>
          <a:p>
            <a:pPr>
              <a:defRPr sz="2400"/>
            </a:pPr>
            <a:r>
              <a:rPr sz="2800" dirty="0">
                <a:latin typeface="Times New Roman" panose="02020603050405020304" pitchFamily="18" charset="0"/>
                <a:cs typeface="Times New Roman" panose="02020603050405020304" pitchFamily="18" charset="0"/>
              </a:rPr>
              <a:t>Smudges</a:t>
            </a:r>
          </a:p>
          <a:p>
            <a:pPr>
              <a:defRPr sz="2400"/>
            </a:pPr>
            <a:r>
              <a:rPr sz="2800" dirty="0">
                <a:latin typeface="Times New Roman" panose="02020603050405020304" pitchFamily="18" charset="0"/>
                <a:cs typeface="Times New Roman" panose="02020603050405020304" pitchFamily="18" charset="0"/>
              </a:rPr>
              <a:t>Dances: Jump dance, Powwow Dance, War Dance, Coffee Dance</a:t>
            </a:r>
          </a:p>
          <a:p>
            <a:pPr marL="914400" lvl="1" indent="-457200">
              <a:spcBef>
                <a:spcPts val="600"/>
              </a:spcBef>
              <a:buClr>
                <a:srgbClr val="808080"/>
              </a:buClr>
              <a:defRPr sz="2400"/>
            </a:pPr>
            <a:r>
              <a:rPr sz="2800" dirty="0">
                <a:latin typeface="Times New Roman" panose="02020603050405020304" pitchFamily="18" charset="0"/>
                <a:cs typeface="Times New Roman" panose="02020603050405020304" pitchFamily="18" charset="0"/>
              </a:rPr>
              <a:t>Among the Republic of Congo (ROC), and other nations have dances for everything from rain, feel good, to prevent depression. </a:t>
            </a:r>
          </a:p>
        </p:txBody>
      </p:sp>
      <p:pic>
        <p:nvPicPr>
          <p:cNvPr id="4" name="Picture 3">
            <a:extLst>
              <a:ext uri="{FF2B5EF4-FFF2-40B4-BE49-F238E27FC236}">
                <a16:creationId xmlns:a16="http://schemas.microsoft.com/office/drawing/2014/main" id="{EEF0C494-C3D5-E145-9B4F-F31E2EB05AF0}"/>
              </a:ext>
            </a:extLst>
          </p:cNvPr>
          <p:cNvPicPr>
            <a:picLocks noChangeAspect="1"/>
          </p:cNvPicPr>
          <p:nvPr/>
        </p:nvPicPr>
        <p:blipFill>
          <a:blip r:embed="rId3"/>
          <a:stretch>
            <a:fillRect/>
          </a:stretch>
        </p:blipFill>
        <p:spPr>
          <a:xfrm flipH="1">
            <a:off x="10195203" y="0"/>
            <a:ext cx="2057162" cy="1292155"/>
          </a:xfrm>
          <a:prstGeom prst="rect">
            <a:avLst/>
          </a:prstGeom>
        </p:spPr>
      </p:pic>
    </p:spTree>
    <p:extLst>
      <p:ext uri="{BB962C8B-B14F-4D97-AF65-F5344CB8AC3E}">
        <p14:creationId xmlns:p14="http://schemas.microsoft.com/office/powerpoint/2010/main" val="4047155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Title 1"/>
          <p:cNvSpPr>
            <a:spLocks noGrp="1"/>
          </p:cNvSpPr>
          <p:nvPr>
            <p:ph type="title"/>
          </p:nvPr>
        </p:nvSpPr>
        <p:spPr>
          <a:xfrm>
            <a:off x="2022476" y="94129"/>
            <a:ext cx="8147051" cy="1452285"/>
          </a:xfrm>
          <a:prstGeom prst="rect">
            <a:avLst/>
          </a:prstGeom>
        </p:spPr>
        <p:txBody>
          <a:bodyPr/>
          <a:lstStyle/>
          <a:p>
            <a:br>
              <a:rPr lang="en-US" dirty="0"/>
            </a:br>
            <a:r>
              <a:rPr dirty="0">
                <a:solidFill>
                  <a:srgbClr val="FF0000"/>
                </a:solidFill>
              </a:rPr>
              <a:t>Dreams and Songs as Data</a:t>
            </a:r>
          </a:p>
        </p:txBody>
      </p:sp>
      <p:sp>
        <p:nvSpPr>
          <p:cNvPr id="338" name="Content Placeholder 2"/>
          <p:cNvSpPr>
            <a:spLocks noGrp="1"/>
          </p:cNvSpPr>
          <p:nvPr>
            <p:ph type="body" idx="1"/>
          </p:nvPr>
        </p:nvSpPr>
        <p:spPr>
          <a:xfrm>
            <a:off x="2022476" y="1364523"/>
            <a:ext cx="8147051" cy="5493477"/>
          </a:xfrm>
          <a:prstGeom prst="rect">
            <a:avLst/>
          </a:prstGeom>
        </p:spPr>
        <p:txBody>
          <a:bodyPr>
            <a:noAutofit/>
          </a:bodyPr>
          <a:lstStyle/>
          <a:p>
            <a:pPr>
              <a:defRPr sz="2400"/>
            </a:pPr>
            <a:r>
              <a:rPr sz="2800" dirty="0">
                <a:latin typeface="Times New Roman" panose="02020603050405020304" pitchFamily="18" charset="0"/>
                <a:cs typeface="Times New Roman" panose="02020603050405020304" pitchFamily="18" charset="0"/>
              </a:rPr>
              <a:t>Dream of the Jingle Dress Dance</a:t>
            </a:r>
            <a:r>
              <a:rPr lang="en-US" sz="2800" dirty="0">
                <a:latin typeface="Times New Roman" panose="02020603050405020304" pitchFamily="18" charset="0"/>
                <a:cs typeface="Times New Roman" panose="02020603050405020304" pitchFamily="18" charset="0"/>
              </a:rPr>
              <a:t>,</a:t>
            </a:r>
            <a:endParaRPr sz="2800" dirty="0">
              <a:latin typeface="Times New Roman" panose="02020603050405020304" pitchFamily="18" charset="0"/>
              <a:cs typeface="Times New Roman" panose="02020603050405020304" pitchFamily="18" charset="0"/>
            </a:endParaRPr>
          </a:p>
          <a:p>
            <a:pPr>
              <a:defRPr sz="2400"/>
            </a:pPr>
            <a:r>
              <a:rPr sz="2800" dirty="0">
                <a:latin typeface="Times New Roman" panose="02020603050405020304" pitchFamily="18" charset="0"/>
                <a:cs typeface="Times New Roman" panose="02020603050405020304" pitchFamily="18" charset="0"/>
              </a:rPr>
              <a:t>Dreams that Predict future events</a:t>
            </a:r>
            <a:r>
              <a:rPr lang="en-US" sz="2800" dirty="0">
                <a:latin typeface="Times New Roman" panose="02020603050405020304" pitchFamily="18" charset="0"/>
                <a:cs typeface="Times New Roman" panose="02020603050405020304" pitchFamily="18" charset="0"/>
              </a:rPr>
              <a:t>,</a:t>
            </a:r>
            <a:endParaRPr sz="2800" dirty="0">
              <a:latin typeface="Times New Roman" panose="02020603050405020304" pitchFamily="18" charset="0"/>
              <a:cs typeface="Times New Roman" panose="02020603050405020304" pitchFamily="18" charset="0"/>
            </a:endParaRPr>
          </a:p>
          <a:p>
            <a:pPr marL="914400" lvl="1" indent="-457200">
              <a:spcBef>
                <a:spcPts val="600"/>
              </a:spcBef>
              <a:buClr>
                <a:srgbClr val="808080"/>
              </a:buClr>
              <a:defRPr sz="2400"/>
            </a:pPr>
            <a:r>
              <a:rPr sz="2800" dirty="0">
                <a:latin typeface="Times New Roman" panose="02020603050405020304" pitchFamily="18" charset="0"/>
                <a:cs typeface="Times New Roman" panose="02020603050405020304" pitchFamily="18" charset="0"/>
              </a:rPr>
              <a:t>The coming  of the spotted buffalo and the white people. </a:t>
            </a:r>
          </a:p>
          <a:p>
            <a:pPr marL="1371600" lvl="2" indent="-457200">
              <a:spcBef>
                <a:spcPts val="600"/>
              </a:spcBef>
              <a:defRPr sz="2400"/>
            </a:pPr>
            <a:r>
              <a:rPr sz="2800" dirty="0">
                <a:latin typeface="Times New Roman" panose="02020603050405020304" pitchFamily="18" charset="0"/>
                <a:cs typeface="Times New Roman" panose="02020603050405020304" pitchFamily="18" charset="0"/>
              </a:rPr>
              <a:t>(Black Elk)</a:t>
            </a:r>
          </a:p>
          <a:p>
            <a:pPr>
              <a:defRPr sz="2400"/>
            </a:pPr>
            <a:r>
              <a:rPr sz="2800" dirty="0">
                <a:latin typeface="Times New Roman" panose="02020603050405020304" pitchFamily="18" charset="0"/>
                <a:cs typeface="Times New Roman" panose="02020603050405020304" pitchFamily="18" charset="0"/>
              </a:rPr>
              <a:t>Collecting Tribal Songs that have been lost to history</a:t>
            </a:r>
          </a:p>
          <a:p>
            <a:pPr marL="914400" lvl="1" indent="-457200">
              <a:spcBef>
                <a:spcPts val="600"/>
              </a:spcBef>
              <a:buClr>
                <a:srgbClr val="808080"/>
              </a:buClr>
              <a:defRPr sz="2400"/>
            </a:pPr>
            <a:r>
              <a:rPr sz="2800" dirty="0">
                <a:latin typeface="Times New Roman" panose="02020603050405020304" pitchFamily="18" charset="0"/>
                <a:cs typeface="Times New Roman" panose="02020603050405020304" pitchFamily="18" charset="0"/>
              </a:rPr>
              <a:t>Helps </a:t>
            </a:r>
            <a:r>
              <a:rPr lang="en-US" sz="2800" dirty="0">
                <a:latin typeface="Times New Roman" panose="02020603050405020304" pitchFamily="18" charset="0"/>
                <a:cs typeface="Times New Roman" panose="02020603050405020304" pitchFamily="18" charset="0"/>
              </a:rPr>
              <a:t>t</a:t>
            </a:r>
            <a:r>
              <a:rPr sz="2800" dirty="0">
                <a:latin typeface="Times New Roman" panose="02020603050405020304" pitchFamily="18" charset="0"/>
                <a:cs typeface="Times New Roman" panose="02020603050405020304" pitchFamily="18" charset="0"/>
              </a:rPr>
              <a:t>he elders self esteem and </a:t>
            </a:r>
            <a:r>
              <a:rPr lang="en-US" sz="2800" dirty="0">
                <a:latin typeface="Times New Roman" panose="02020603050405020304" pitchFamily="18" charset="0"/>
                <a:cs typeface="Times New Roman" panose="02020603050405020304" pitchFamily="18" charset="0"/>
              </a:rPr>
              <a:t>leads to tribal self </a:t>
            </a:r>
            <a:r>
              <a:rPr sz="2800" dirty="0">
                <a:latin typeface="Times New Roman" panose="02020603050405020304" pitchFamily="18" charset="0"/>
                <a:cs typeface="Times New Roman" panose="02020603050405020304" pitchFamily="18" charset="0"/>
              </a:rPr>
              <a:t>determination.</a:t>
            </a:r>
          </a:p>
          <a:p>
            <a:pPr marL="914400" lvl="1" indent="-457200">
              <a:spcBef>
                <a:spcPts val="600"/>
              </a:spcBef>
              <a:buClr>
                <a:srgbClr val="808080"/>
              </a:buClr>
              <a:defRPr sz="2400"/>
            </a:pPr>
            <a:r>
              <a:rPr sz="2800" dirty="0">
                <a:latin typeface="Times New Roman" panose="02020603050405020304" pitchFamily="18" charset="0"/>
                <a:cs typeface="Times New Roman" panose="02020603050405020304" pitchFamily="18" charset="0"/>
              </a:rPr>
              <a:t>Hunch: Collecting and signing the old drum songs will</a:t>
            </a:r>
            <a:r>
              <a:rPr lang="en-US" sz="2800" dirty="0">
                <a:latin typeface="Times New Roman" panose="02020603050405020304" pitchFamily="18" charset="0"/>
                <a:cs typeface="Times New Roman" panose="02020603050405020304" pitchFamily="18" charset="0"/>
              </a:rPr>
              <a:t> bring our language back. (leads to the research question)</a:t>
            </a:r>
            <a:endParaRPr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DD04971-F95E-C040-BBB1-ABD5833758D9}"/>
              </a:ext>
            </a:extLst>
          </p:cNvPr>
          <p:cNvPicPr>
            <a:picLocks noChangeAspect="1"/>
          </p:cNvPicPr>
          <p:nvPr/>
        </p:nvPicPr>
        <p:blipFill>
          <a:blip r:embed="rId3"/>
          <a:stretch>
            <a:fillRect/>
          </a:stretch>
        </p:blipFill>
        <p:spPr>
          <a:xfrm rot="5400000">
            <a:off x="11084724" y="131216"/>
            <a:ext cx="1265458" cy="949093"/>
          </a:xfrm>
          <a:prstGeom prst="rect">
            <a:avLst/>
          </a:prstGeom>
        </p:spPr>
      </p:pic>
    </p:spTree>
    <p:extLst>
      <p:ext uri="{BB962C8B-B14F-4D97-AF65-F5344CB8AC3E}">
        <p14:creationId xmlns:p14="http://schemas.microsoft.com/office/powerpoint/2010/main" val="29338710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itle 1"/>
          <p:cNvSpPr>
            <a:spLocks noGrp="1"/>
          </p:cNvSpPr>
          <p:nvPr>
            <p:ph type="title"/>
          </p:nvPr>
        </p:nvSpPr>
        <p:spPr>
          <a:xfrm>
            <a:off x="1961829" y="133350"/>
            <a:ext cx="8229601" cy="1143000"/>
          </a:xfrm>
          <a:prstGeom prst="rect">
            <a:avLst/>
          </a:prstGeom>
        </p:spPr>
        <p:txBody>
          <a:bodyPr/>
          <a:lstStyle>
            <a:lvl1pPr>
              <a:defRPr sz="4800">
                <a:latin typeface="Times"/>
                <a:ea typeface="Times"/>
                <a:cs typeface="Times"/>
                <a:sym typeface="Times"/>
              </a:defRPr>
            </a:lvl1pPr>
          </a:lstStyle>
          <a:p>
            <a:r>
              <a:rPr dirty="0">
                <a:solidFill>
                  <a:srgbClr val="FF0000"/>
                </a:solidFill>
                <a:latin typeface="Times New Roman" panose="02020603050405020304" pitchFamily="18" charset="0"/>
                <a:cs typeface="Times New Roman" panose="02020603050405020304" pitchFamily="18" charset="0"/>
              </a:rPr>
              <a:t>Environmental and wildlife data</a:t>
            </a:r>
          </a:p>
        </p:txBody>
      </p:sp>
      <p:pic>
        <p:nvPicPr>
          <p:cNvPr id="343" name="Content Placeholder 4" descr="Content Placeholder 4"/>
          <p:cNvPicPr>
            <a:picLocks noChangeAspect="1"/>
          </p:cNvPicPr>
          <p:nvPr/>
        </p:nvPicPr>
        <p:blipFill>
          <a:blip r:embed="rId2">
            <a:extLst/>
          </a:blip>
          <a:srcRect t="9824" b="9823"/>
          <a:stretch>
            <a:fillRect/>
          </a:stretch>
        </p:blipFill>
        <p:spPr>
          <a:xfrm>
            <a:off x="2022475" y="1762124"/>
            <a:ext cx="3840480" cy="4364040"/>
          </a:xfrm>
          <a:prstGeom prst="rect">
            <a:avLst/>
          </a:prstGeom>
          <a:ln w="12700">
            <a:miter lim="400000"/>
          </a:ln>
        </p:spPr>
      </p:pic>
      <p:sp>
        <p:nvSpPr>
          <p:cNvPr id="344" name="Content Placeholder 3"/>
          <p:cNvSpPr>
            <a:spLocks noGrp="1"/>
          </p:cNvSpPr>
          <p:nvPr>
            <p:ph type="body" sz="half" idx="1"/>
          </p:nvPr>
        </p:nvSpPr>
        <p:spPr>
          <a:xfrm>
            <a:off x="6172201" y="1920875"/>
            <a:ext cx="4377129" cy="4433888"/>
          </a:xfrm>
          <a:prstGeom prst="rect">
            <a:avLst/>
          </a:prstGeom>
        </p:spPr>
        <p:txBody>
          <a:bodyPr>
            <a:normAutofit lnSpcReduction="10000"/>
          </a:bodyPr>
          <a:lstStyle/>
          <a:p>
            <a:pPr>
              <a:defRPr sz="2800">
                <a:latin typeface="Times"/>
                <a:ea typeface="Times"/>
                <a:cs typeface="Times"/>
                <a:sym typeface="Times"/>
              </a:defRPr>
            </a:pPr>
            <a:r>
              <a:rPr dirty="0"/>
              <a:t>Ecological Data</a:t>
            </a:r>
          </a:p>
          <a:p>
            <a:pPr marL="914400" lvl="1" indent="-457200">
              <a:spcBef>
                <a:spcPts val="600"/>
              </a:spcBef>
              <a:buClr>
                <a:srgbClr val="808080"/>
              </a:buClr>
              <a:defRPr sz="2800">
                <a:latin typeface="Times"/>
                <a:ea typeface="Times"/>
                <a:cs typeface="Times"/>
                <a:sym typeface="Times"/>
              </a:defRPr>
            </a:pPr>
            <a:r>
              <a:rPr dirty="0"/>
              <a:t>Climate change data,</a:t>
            </a:r>
            <a:endParaRPr sz="1800" dirty="0"/>
          </a:p>
          <a:p>
            <a:pPr marL="914400" lvl="1" indent="-457200">
              <a:spcBef>
                <a:spcPts val="600"/>
              </a:spcBef>
              <a:buClr>
                <a:srgbClr val="808080"/>
              </a:buClr>
              <a:defRPr sz="2800">
                <a:latin typeface="Times"/>
                <a:ea typeface="Times"/>
                <a:cs typeface="Times"/>
                <a:sym typeface="Times"/>
              </a:defRPr>
            </a:pPr>
            <a:r>
              <a:rPr dirty="0"/>
              <a:t>Elders stories: before and after,</a:t>
            </a:r>
            <a:r>
              <a:rPr lang="en-US" dirty="0"/>
              <a:t> new animals in arctic biomes…no Inuktitut words,</a:t>
            </a:r>
            <a:endParaRPr dirty="0"/>
          </a:p>
          <a:p>
            <a:pPr marL="914400" lvl="1" indent="-457200">
              <a:spcBef>
                <a:spcPts val="600"/>
              </a:spcBef>
              <a:buClr>
                <a:srgbClr val="808080"/>
              </a:buClr>
              <a:defRPr sz="2800">
                <a:latin typeface="Times"/>
                <a:ea typeface="Times"/>
                <a:cs typeface="Times"/>
                <a:sym typeface="Times"/>
              </a:defRPr>
            </a:pPr>
            <a:r>
              <a:rPr dirty="0"/>
              <a:t>Changes in animal behavior, changes in the landscape told by Elders</a:t>
            </a:r>
            <a:r>
              <a:rPr lang="en-US" dirty="0"/>
              <a:t>.</a:t>
            </a:r>
            <a:endParaRPr dirty="0"/>
          </a:p>
        </p:txBody>
      </p:sp>
      <p:pic>
        <p:nvPicPr>
          <p:cNvPr id="5" name="Picture 4">
            <a:extLst>
              <a:ext uri="{FF2B5EF4-FFF2-40B4-BE49-F238E27FC236}">
                <a16:creationId xmlns:a16="http://schemas.microsoft.com/office/drawing/2014/main" id="{22B1B4BB-AE3E-3B40-A8DD-A94EEA26BBD4}"/>
              </a:ext>
            </a:extLst>
          </p:cNvPr>
          <p:cNvPicPr>
            <a:picLocks noChangeAspect="1"/>
          </p:cNvPicPr>
          <p:nvPr/>
        </p:nvPicPr>
        <p:blipFill>
          <a:blip r:embed="rId3"/>
          <a:stretch>
            <a:fillRect/>
          </a:stretch>
        </p:blipFill>
        <p:spPr>
          <a:xfrm rot="5400000">
            <a:off x="11084724" y="131216"/>
            <a:ext cx="1265458" cy="949093"/>
          </a:xfrm>
          <a:prstGeom prst="rect">
            <a:avLst/>
          </a:prstGeom>
        </p:spPr>
      </p:pic>
    </p:spTree>
    <p:extLst>
      <p:ext uri="{BB962C8B-B14F-4D97-AF65-F5344CB8AC3E}">
        <p14:creationId xmlns:p14="http://schemas.microsoft.com/office/powerpoint/2010/main" val="176017380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Rectangle 2"/>
          <p:cNvSpPr>
            <a:spLocks noGrp="1"/>
          </p:cNvSpPr>
          <p:nvPr>
            <p:ph type="title" idx="4294967295"/>
          </p:nvPr>
        </p:nvSpPr>
        <p:spPr>
          <a:xfrm>
            <a:off x="2263781" y="342960"/>
            <a:ext cx="7313615" cy="868364"/>
          </a:xfrm>
          <a:prstGeom prst="rect">
            <a:avLst/>
          </a:prstGeom>
        </p:spPr>
        <p:txBody>
          <a:bodyPr/>
          <a:lstStyle>
            <a:lvl1pPr>
              <a:defRPr sz="3900">
                <a:latin typeface="Times"/>
                <a:ea typeface="Times"/>
                <a:cs typeface="Times"/>
                <a:sym typeface="Times"/>
              </a:defRPr>
            </a:lvl1pPr>
          </a:lstStyle>
          <a:p>
            <a:r>
              <a:rPr dirty="0">
                <a:solidFill>
                  <a:srgbClr val="FF0000"/>
                </a:solidFill>
                <a:latin typeface="Times New Roman" panose="02020603050405020304" pitchFamily="18" charset="0"/>
                <a:cs typeface="Times New Roman" panose="02020603050405020304" pitchFamily="18" charset="0"/>
              </a:rPr>
              <a:t>Indigenous Art as Research Data </a:t>
            </a:r>
          </a:p>
        </p:txBody>
      </p:sp>
      <p:pic>
        <p:nvPicPr>
          <p:cNvPr id="347" name="Picture 3" descr="Picture 3"/>
          <p:cNvPicPr>
            <a:picLocks noChangeAspect="1"/>
          </p:cNvPicPr>
          <p:nvPr/>
        </p:nvPicPr>
        <p:blipFill>
          <a:blip r:embed="rId2">
            <a:extLst/>
          </a:blip>
          <a:stretch>
            <a:fillRect/>
          </a:stretch>
        </p:blipFill>
        <p:spPr>
          <a:xfrm rot="16188424">
            <a:off x="4046469" y="466526"/>
            <a:ext cx="3684588" cy="6386615"/>
          </a:xfrm>
          <a:prstGeom prst="rect">
            <a:avLst/>
          </a:prstGeom>
          <a:ln w="12700">
            <a:miter lim="400000"/>
          </a:ln>
        </p:spPr>
      </p:pic>
    </p:spTree>
    <p:extLst>
      <p:ext uri="{BB962C8B-B14F-4D97-AF65-F5344CB8AC3E}">
        <p14:creationId xmlns:p14="http://schemas.microsoft.com/office/powerpoint/2010/main" val="34101358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Title 1"/>
          <p:cNvSpPr>
            <a:spLocks noGrp="1"/>
          </p:cNvSpPr>
          <p:nvPr>
            <p:ph type="title"/>
          </p:nvPr>
        </p:nvSpPr>
        <p:spPr>
          <a:xfrm>
            <a:off x="2022476" y="94129"/>
            <a:ext cx="8147051" cy="1452285"/>
          </a:xfrm>
          <a:prstGeom prst="rect">
            <a:avLst/>
          </a:prstGeom>
        </p:spPr>
        <p:txBody>
          <a:bodyPr/>
          <a:lstStyle>
            <a:lvl1pPr>
              <a:defRPr>
                <a:latin typeface="Times"/>
                <a:ea typeface="Times"/>
                <a:cs typeface="Times"/>
                <a:sym typeface="Times"/>
              </a:defRPr>
            </a:lvl1pPr>
          </a:lstStyle>
          <a:p>
            <a:r>
              <a:rPr dirty="0">
                <a:solidFill>
                  <a:srgbClr val="FF0000"/>
                </a:solidFill>
                <a:latin typeface="Times New Roman" panose="02020603050405020304" pitchFamily="18" charset="0"/>
                <a:cs typeface="Times New Roman" panose="02020603050405020304" pitchFamily="18" charset="0"/>
              </a:rPr>
              <a:t>Review of the Literature</a:t>
            </a:r>
          </a:p>
        </p:txBody>
      </p:sp>
      <p:sp>
        <p:nvSpPr>
          <p:cNvPr id="350" name="Content Placeholder 2"/>
          <p:cNvSpPr>
            <a:spLocks noGrp="1"/>
          </p:cNvSpPr>
          <p:nvPr>
            <p:ph type="body" idx="1"/>
          </p:nvPr>
        </p:nvSpPr>
        <p:spPr>
          <a:xfrm>
            <a:off x="2022476" y="1761565"/>
            <a:ext cx="8147051" cy="4364599"/>
          </a:xfrm>
          <a:prstGeom prst="rect">
            <a:avLst/>
          </a:prstGeom>
        </p:spPr>
        <p:txBody>
          <a:bodyPr/>
          <a:lstStyle/>
          <a:p>
            <a:pPr>
              <a:defRPr sz="3200">
                <a:latin typeface="Times"/>
                <a:ea typeface="Times"/>
                <a:cs typeface="Times"/>
                <a:sym typeface="Times"/>
              </a:defRPr>
            </a:pPr>
            <a:r>
              <a:rPr dirty="0"/>
              <a:t>How </a:t>
            </a:r>
            <a:r>
              <a:rPr lang="en-US" dirty="0"/>
              <a:t>c</a:t>
            </a:r>
            <a:r>
              <a:rPr dirty="0"/>
              <a:t>an Indigenous Knowledge </a:t>
            </a:r>
            <a:r>
              <a:rPr lang="en-US" dirty="0"/>
              <a:t>i</a:t>
            </a:r>
            <a:r>
              <a:rPr dirty="0"/>
              <a:t>nform your Research Problem? </a:t>
            </a:r>
          </a:p>
          <a:p>
            <a:pPr>
              <a:defRPr sz="3200">
                <a:latin typeface="Times"/>
                <a:ea typeface="Times"/>
                <a:cs typeface="Times"/>
                <a:sym typeface="Times"/>
              </a:defRPr>
            </a:pPr>
            <a:r>
              <a:rPr dirty="0"/>
              <a:t>What Epistemological (Indigenous knowledge) have your  participants or community written, created art, told stories, sang songs, have oral histories  about your research problem? </a:t>
            </a:r>
          </a:p>
        </p:txBody>
      </p:sp>
      <p:pic>
        <p:nvPicPr>
          <p:cNvPr id="4" name="Picture 3">
            <a:extLst>
              <a:ext uri="{FF2B5EF4-FFF2-40B4-BE49-F238E27FC236}">
                <a16:creationId xmlns:a16="http://schemas.microsoft.com/office/drawing/2014/main" id="{66713056-0002-9047-9459-BBADC7FD8AD7}"/>
              </a:ext>
            </a:extLst>
          </p:cNvPr>
          <p:cNvPicPr>
            <a:picLocks noChangeAspect="1"/>
          </p:cNvPicPr>
          <p:nvPr/>
        </p:nvPicPr>
        <p:blipFill>
          <a:blip r:embed="rId2"/>
          <a:stretch>
            <a:fillRect/>
          </a:stretch>
        </p:blipFill>
        <p:spPr>
          <a:xfrm rot="5400000">
            <a:off x="11084724" y="131216"/>
            <a:ext cx="1265458" cy="949093"/>
          </a:xfrm>
          <a:prstGeom prst="rect">
            <a:avLst/>
          </a:prstGeom>
        </p:spPr>
      </p:pic>
    </p:spTree>
    <p:extLst>
      <p:ext uri="{BB962C8B-B14F-4D97-AF65-F5344CB8AC3E}">
        <p14:creationId xmlns:p14="http://schemas.microsoft.com/office/powerpoint/2010/main" val="247440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itle 4"/>
          <p:cNvSpPr>
            <a:spLocks noGrp="1"/>
          </p:cNvSpPr>
          <p:nvPr>
            <p:ph type="title"/>
          </p:nvPr>
        </p:nvSpPr>
        <p:spPr>
          <a:xfrm>
            <a:off x="1524000" y="94129"/>
            <a:ext cx="9230498" cy="1452285"/>
          </a:xfrm>
          <a:prstGeom prst="rect">
            <a:avLst/>
          </a:prstGeom>
        </p:spPr>
        <p:txBody>
          <a:bodyPr/>
          <a:lstStyle/>
          <a:p>
            <a:r>
              <a:rPr lang="en-US" dirty="0">
                <a:solidFill>
                  <a:srgbClr val="FF0000"/>
                </a:solidFill>
                <a:latin typeface="Times New Roman" panose="02020603050405020304" pitchFamily="18" charset="0"/>
                <a:cs typeface="Times New Roman" panose="02020603050405020304" pitchFamily="18" charset="0"/>
              </a:rPr>
              <a:t>                        </a:t>
            </a:r>
            <a:r>
              <a:rPr dirty="0">
                <a:solidFill>
                  <a:srgbClr val="FF0000"/>
                </a:solidFill>
                <a:latin typeface="Times New Roman" panose="02020603050405020304" pitchFamily="18" charset="0"/>
                <a:cs typeface="Times New Roman" panose="02020603050405020304" pitchFamily="18" charset="0"/>
              </a:rPr>
              <a:t>The Research Proposal</a:t>
            </a:r>
          </a:p>
        </p:txBody>
      </p:sp>
      <p:sp>
        <p:nvSpPr>
          <p:cNvPr id="393" name="Content Placeholder 5"/>
          <p:cNvSpPr>
            <a:spLocks noGrp="1"/>
          </p:cNvSpPr>
          <p:nvPr>
            <p:ph type="body" sz="half" idx="1"/>
          </p:nvPr>
        </p:nvSpPr>
        <p:spPr>
          <a:xfrm>
            <a:off x="947057" y="881743"/>
            <a:ext cx="4804687" cy="5542377"/>
          </a:xfrm>
          <a:prstGeom prst="rect">
            <a:avLst/>
          </a:prstGeom>
        </p:spPr>
        <p:txBody>
          <a:bodyPr>
            <a:normAutofit/>
          </a:bodyPr>
          <a:lstStyle/>
          <a:p>
            <a:pPr>
              <a:defRPr sz="1800" b="1"/>
            </a:pPr>
            <a:r>
              <a:rPr dirty="0">
                <a:latin typeface="Times New Roman" panose="02020603050405020304" pitchFamily="18" charset="0"/>
                <a:cs typeface="Times New Roman" panose="02020603050405020304" pitchFamily="18" charset="0"/>
              </a:rPr>
              <a:t>Introduce the problem statement. In a paragraph, describe the problem the community wants to solve.</a:t>
            </a:r>
          </a:p>
          <a:p>
            <a:pPr>
              <a:defRPr sz="1800" b="1"/>
            </a:pPr>
            <a:r>
              <a:rPr dirty="0">
                <a:latin typeface="Times New Roman" panose="02020603050405020304" pitchFamily="18" charset="0"/>
                <a:cs typeface="Times New Roman" panose="02020603050405020304" pitchFamily="18" charset="0"/>
              </a:rPr>
              <a:t>Then a statement of your guess/hunch. What do you think will be a solution to this problem?</a:t>
            </a:r>
          </a:p>
          <a:p>
            <a:pPr>
              <a:defRPr sz="1800" b="1"/>
            </a:pPr>
            <a:r>
              <a:rPr dirty="0">
                <a:latin typeface="Times New Roman" panose="02020603050405020304" pitchFamily="18" charset="0"/>
                <a:cs typeface="Times New Roman" panose="02020603050405020304" pitchFamily="18" charset="0"/>
              </a:rPr>
              <a:t>Now turn the hunch into a question..."will blah blah blah solve the problem"</a:t>
            </a:r>
          </a:p>
          <a:p>
            <a:pPr>
              <a:defRPr sz="1800" b="1"/>
            </a:pPr>
            <a:r>
              <a:rPr dirty="0">
                <a:latin typeface="Times New Roman" panose="02020603050405020304" pitchFamily="18" charset="0"/>
                <a:cs typeface="Times New Roman" panose="02020603050405020304" pitchFamily="18" charset="0"/>
              </a:rPr>
              <a:t>State the question in a positive way. Resilience question.</a:t>
            </a:r>
          </a:p>
        </p:txBody>
      </p:sp>
      <p:sp>
        <p:nvSpPr>
          <p:cNvPr id="394" name="Content Placeholder 6"/>
          <p:cNvSpPr/>
          <p:nvPr/>
        </p:nvSpPr>
        <p:spPr>
          <a:xfrm>
            <a:off x="6139543" y="881743"/>
            <a:ext cx="4980214" cy="591447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425195" indent="-425195" defTabSz="850391">
              <a:spcBef>
                <a:spcPts val="1800"/>
              </a:spcBef>
              <a:buClr>
                <a:srgbClr val="404040"/>
              </a:buClr>
              <a:buSzPct val="75000"/>
              <a:buChar char=""/>
              <a:defRPr sz="1674" b="1">
                <a:solidFill>
                  <a:srgbClr val="404040"/>
                </a:solidFill>
              </a:defRPr>
            </a:pPr>
            <a:r>
              <a:rPr sz="1674" dirty="0">
                <a:latin typeface="Times New Roman" panose="02020603050405020304" pitchFamily="18" charset="0"/>
                <a:cs typeface="Times New Roman" panose="02020603050405020304" pitchFamily="18" charset="0"/>
              </a:rPr>
              <a:t>Now Begin to write your research proposal. Begin with your story and why you want to do this research. Discuss tribal specific elements of your own “Place.” Under the Tribal specific element, write a paragraph on your own story. Put your voice into the proposal.</a:t>
            </a:r>
            <a:endParaRPr sz="1860" dirty="0">
              <a:latin typeface="Times New Roman" panose="02020603050405020304" pitchFamily="18" charset="0"/>
              <a:cs typeface="Times New Roman" panose="02020603050405020304" pitchFamily="18" charset="0"/>
            </a:endParaRPr>
          </a:p>
          <a:p>
            <a:pPr marL="425195" indent="-425195" defTabSz="850391">
              <a:spcBef>
                <a:spcPts val="1800"/>
              </a:spcBef>
              <a:buClr>
                <a:srgbClr val="404040"/>
              </a:buClr>
              <a:buSzPct val="75000"/>
              <a:buChar char=""/>
              <a:defRPr sz="1674" b="1">
                <a:solidFill>
                  <a:srgbClr val="404040"/>
                </a:solidFill>
              </a:defRPr>
            </a:pPr>
            <a:r>
              <a:rPr sz="1674" dirty="0">
                <a:latin typeface="Times New Roman" panose="02020603050405020304" pitchFamily="18" charset="0"/>
                <a:cs typeface="Times New Roman" panose="02020603050405020304" pitchFamily="18" charset="0"/>
              </a:rPr>
              <a:t>Who are you? Where do you come from? What is this Place you are from and researching from? Why do you want to do this research? What Paradigm or world view are you researching from? What does this project mean for your tribe or community?</a:t>
            </a:r>
            <a:endParaRPr sz="1860" dirty="0">
              <a:latin typeface="Times New Roman" panose="02020603050405020304" pitchFamily="18" charset="0"/>
              <a:cs typeface="Times New Roman" panose="02020603050405020304" pitchFamily="18" charset="0"/>
            </a:endParaRPr>
          </a:p>
          <a:p>
            <a:pPr marL="425195" indent="-425195" defTabSz="850391">
              <a:spcBef>
                <a:spcPts val="1800"/>
              </a:spcBef>
              <a:buClr>
                <a:srgbClr val="404040"/>
              </a:buClr>
              <a:buSzPct val="75000"/>
              <a:buChar char=""/>
              <a:defRPr sz="1674" b="1">
                <a:solidFill>
                  <a:srgbClr val="404040"/>
                </a:solidFill>
              </a:defRPr>
            </a:pPr>
            <a:r>
              <a:rPr sz="1674" dirty="0">
                <a:latin typeface="Times New Roman" panose="02020603050405020304" pitchFamily="18" charset="0"/>
                <a:cs typeface="Times New Roman" panose="02020603050405020304" pitchFamily="18" charset="0"/>
              </a:rPr>
              <a:t>How will your project include the elements of Indigenous research?</a:t>
            </a:r>
          </a:p>
        </p:txBody>
      </p:sp>
    </p:spTree>
    <p:extLst>
      <p:ext uri="{BB962C8B-B14F-4D97-AF65-F5344CB8AC3E}">
        <p14:creationId xmlns:p14="http://schemas.microsoft.com/office/powerpoint/2010/main" val="1881213678"/>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Title 3"/>
          <p:cNvSpPr>
            <a:spLocks noGrp="1"/>
          </p:cNvSpPr>
          <p:nvPr>
            <p:ph type="title"/>
          </p:nvPr>
        </p:nvSpPr>
        <p:spPr>
          <a:xfrm>
            <a:off x="13056972" y="94129"/>
            <a:ext cx="1013255" cy="1452285"/>
          </a:xfrm>
          <a:prstGeom prst="rect">
            <a:avLst/>
          </a:prstGeom>
        </p:spPr>
        <p:txBody>
          <a:bodyPr/>
          <a:lstStyle/>
          <a:p>
            <a:pPr defTabSz="466344">
              <a:defRPr sz="2550"/>
            </a:pPr>
            <a:endParaRPr dirty="0"/>
          </a:p>
        </p:txBody>
      </p:sp>
      <p:sp>
        <p:nvSpPr>
          <p:cNvPr id="397" name="Content Placeholder 2"/>
          <p:cNvSpPr>
            <a:spLocks noGrp="1"/>
          </p:cNvSpPr>
          <p:nvPr>
            <p:ph type="body" sz="half" idx="1"/>
          </p:nvPr>
        </p:nvSpPr>
        <p:spPr>
          <a:xfrm>
            <a:off x="1923621" y="341097"/>
            <a:ext cx="3840480" cy="6516904"/>
          </a:xfrm>
          <a:prstGeom prst="rect">
            <a:avLst/>
          </a:prstGeom>
        </p:spPr>
        <p:txBody>
          <a:bodyPr>
            <a:normAutofit/>
          </a:bodyPr>
          <a:lstStyle/>
          <a:p>
            <a:pPr marL="452627" indent="-452627" defTabSz="905255">
              <a:lnSpc>
                <a:spcPct val="80000"/>
              </a:lnSpc>
              <a:spcBef>
                <a:spcPts val="1900"/>
              </a:spcBef>
              <a:defRPr sz="1782" b="1"/>
            </a:pPr>
            <a:r>
              <a:rPr dirty="0">
                <a:latin typeface="Times New Roman" panose="02020603050405020304" pitchFamily="18" charset="0"/>
                <a:cs typeface="Times New Roman" panose="02020603050405020304" pitchFamily="18" charset="0"/>
              </a:rPr>
              <a:t>How will it move the community forward?</a:t>
            </a:r>
            <a:endParaRPr sz="494" dirty="0">
              <a:latin typeface="Times New Roman" panose="02020603050405020304" pitchFamily="18" charset="0"/>
              <a:cs typeface="Times New Roman" panose="02020603050405020304" pitchFamily="18" charset="0"/>
            </a:endParaRPr>
          </a:p>
          <a:p>
            <a:pPr marL="452627" indent="-452627" defTabSz="905255">
              <a:lnSpc>
                <a:spcPct val="80000"/>
              </a:lnSpc>
              <a:spcBef>
                <a:spcPts val="1900"/>
              </a:spcBef>
              <a:defRPr sz="1782" b="1"/>
            </a:pPr>
            <a:r>
              <a:rPr dirty="0">
                <a:latin typeface="Times New Roman" panose="02020603050405020304" pitchFamily="18" charset="0"/>
                <a:cs typeface="Times New Roman" panose="02020603050405020304" pitchFamily="18" charset="0"/>
              </a:rPr>
              <a:t>Write about how you think about Indigenous Methodologies and which method is best for this project.</a:t>
            </a:r>
            <a:endParaRPr sz="494" dirty="0">
              <a:latin typeface="Times New Roman" panose="02020603050405020304" pitchFamily="18" charset="0"/>
              <a:cs typeface="Times New Roman" panose="02020603050405020304" pitchFamily="18" charset="0"/>
            </a:endParaRPr>
          </a:p>
          <a:p>
            <a:pPr marL="452627" indent="-452627" defTabSz="905255">
              <a:lnSpc>
                <a:spcPct val="80000"/>
              </a:lnSpc>
              <a:spcBef>
                <a:spcPts val="1900"/>
              </a:spcBef>
              <a:defRPr sz="1782" b="1"/>
            </a:pPr>
            <a:r>
              <a:rPr dirty="0">
                <a:latin typeface="Times New Roman" panose="02020603050405020304" pitchFamily="18" charset="0"/>
                <a:cs typeface="Times New Roman" panose="02020603050405020304" pitchFamily="18" charset="0"/>
              </a:rPr>
              <a:t>What is the method you will use to gather data? Why did you choose this method?</a:t>
            </a:r>
            <a:endParaRPr sz="494" dirty="0">
              <a:latin typeface="Times New Roman" panose="02020603050405020304" pitchFamily="18" charset="0"/>
              <a:cs typeface="Times New Roman" panose="02020603050405020304" pitchFamily="18" charset="0"/>
            </a:endParaRPr>
          </a:p>
          <a:p>
            <a:pPr marL="452627" indent="-452627" defTabSz="905255">
              <a:lnSpc>
                <a:spcPct val="80000"/>
              </a:lnSpc>
              <a:spcBef>
                <a:spcPts val="1900"/>
              </a:spcBef>
              <a:defRPr sz="1782" b="1"/>
            </a:pPr>
            <a:r>
              <a:rPr dirty="0">
                <a:latin typeface="Times New Roman" panose="02020603050405020304" pitchFamily="18" charset="0"/>
                <a:cs typeface="Times New Roman" panose="02020603050405020304" pitchFamily="18" charset="0"/>
              </a:rPr>
              <a:t>3. Apply the elements of the conceptual framework and DISCUSS HOW YOU WILL IMPLEMENT THEM INTO YOUR PROPOSAL?  </a:t>
            </a:r>
            <a:endParaRPr sz="494" dirty="0">
              <a:latin typeface="Times New Roman" panose="02020603050405020304" pitchFamily="18" charset="0"/>
              <a:cs typeface="Times New Roman" panose="02020603050405020304" pitchFamily="18" charset="0"/>
            </a:endParaRPr>
          </a:p>
          <a:p>
            <a:pPr marL="452627" indent="-452627" defTabSz="905255">
              <a:lnSpc>
                <a:spcPct val="80000"/>
              </a:lnSpc>
              <a:spcBef>
                <a:spcPts val="1900"/>
              </a:spcBef>
              <a:defRPr sz="1782" b="1"/>
            </a:pPr>
            <a:r>
              <a:rPr dirty="0">
                <a:latin typeface="Times New Roman" panose="02020603050405020304" pitchFamily="18" charset="0"/>
                <a:cs typeface="Times New Roman" panose="02020603050405020304" pitchFamily="18" charset="0"/>
              </a:rPr>
              <a:t>How will you protect human subjects?  IRB (tribal/University)</a:t>
            </a:r>
            <a:endParaRPr sz="494" dirty="0">
              <a:latin typeface="Times New Roman" panose="02020603050405020304" pitchFamily="18" charset="0"/>
              <a:cs typeface="Times New Roman" panose="02020603050405020304" pitchFamily="18" charset="0"/>
            </a:endParaRPr>
          </a:p>
          <a:p>
            <a:pPr marL="452627" indent="-452627" defTabSz="905255">
              <a:lnSpc>
                <a:spcPct val="80000"/>
              </a:lnSpc>
              <a:spcBef>
                <a:spcPts val="1900"/>
              </a:spcBef>
              <a:defRPr sz="1782" b="1"/>
            </a:pPr>
            <a:r>
              <a:rPr dirty="0">
                <a:latin typeface="Times New Roman" panose="02020603050405020304" pitchFamily="18" charset="0"/>
                <a:cs typeface="Times New Roman" panose="02020603050405020304" pitchFamily="18" charset="0"/>
              </a:rPr>
              <a:t>Discuss how you go about approaching the community if you need an Advisory Board to guide your research. Who are the members of the Board? Why do you choose them?</a:t>
            </a:r>
          </a:p>
        </p:txBody>
      </p:sp>
      <p:sp>
        <p:nvSpPr>
          <p:cNvPr id="398" name="Content Placeholder 4"/>
          <p:cNvSpPr/>
          <p:nvPr/>
        </p:nvSpPr>
        <p:spPr>
          <a:xfrm>
            <a:off x="6552350" y="637662"/>
            <a:ext cx="3840481" cy="622033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452627" indent="-452627" defTabSz="905255">
              <a:spcBef>
                <a:spcPts val="1900"/>
              </a:spcBef>
              <a:buClr>
                <a:srgbClr val="404040"/>
              </a:buClr>
              <a:buSzPct val="75000"/>
              <a:buChar char=""/>
              <a:defRPr sz="1782" b="1">
                <a:solidFill>
                  <a:srgbClr val="404040"/>
                </a:solidFill>
              </a:defRPr>
            </a:pPr>
            <a:r>
              <a:rPr sz="1782" dirty="0">
                <a:latin typeface="Times New Roman" panose="02020603050405020304" pitchFamily="18" charset="0"/>
                <a:cs typeface="Times New Roman" panose="02020603050405020304" pitchFamily="18" charset="0"/>
              </a:rPr>
              <a:t>Besides the formal paper, discuss how will you disseminate the information to the community?</a:t>
            </a:r>
            <a:endParaRPr sz="1979" dirty="0">
              <a:latin typeface="Times New Roman" panose="02020603050405020304" pitchFamily="18" charset="0"/>
              <a:cs typeface="Times New Roman" panose="02020603050405020304" pitchFamily="18" charset="0"/>
            </a:endParaRPr>
          </a:p>
          <a:p>
            <a:pPr marL="452627" indent="-452627" defTabSz="905255">
              <a:spcBef>
                <a:spcPts val="1900"/>
              </a:spcBef>
              <a:buClr>
                <a:srgbClr val="404040"/>
              </a:buClr>
              <a:buSzPct val="75000"/>
              <a:buChar char=""/>
              <a:defRPr sz="1782" b="1">
                <a:solidFill>
                  <a:srgbClr val="404040"/>
                </a:solidFill>
              </a:defRPr>
            </a:pPr>
            <a:r>
              <a:rPr sz="1782" dirty="0">
                <a:latin typeface="Times New Roman" panose="02020603050405020304" pitchFamily="18" charset="0"/>
                <a:cs typeface="Times New Roman" panose="02020603050405020304" pitchFamily="18" charset="0"/>
              </a:rPr>
              <a:t> A literature review is nothing more than the writings of other people on the topic you are researching and a description of their project.  Ideas may include:  What have other communities done about this problem? Use Oral Histories.</a:t>
            </a:r>
            <a:endParaRPr sz="1979" dirty="0">
              <a:latin typeface="Times New Roman" panose="02020603050405020304" pitchFamily="18" charset="0"/>
              <a:cs typeface="Times New Roman" panose="02020603050405020304" pitchFamily="18" charset="0"/>
            </a:endParaRPr>
          </a:p>
          <a:p>
            <a:pPr marL="452627" indent="-452627" defTabSz="905255">
              <a:spcBef>
                <a:spcPts val="1900"/>
              </a:spcBef>
              <a:buClr>
                <a:srgbClr val="404040"/>
              </a:buClr>
              <a:buSzPct val="75000"/>
              <a:buChar char=""/>
              <a:defRPr sz="1782" b="1">
                <a:solidFill>
                  <a:srgbClr val="404040"/>
                </a:solidFill>
              </a:defRPr>
            </a:pPr>
            <a:r>
              <a:rPr sz="1782" dirty="0">
                <a:latin typeface="Times New Roman" panose="02020603050405020304" pitchFamily="18" charset="0"/>
                <a:cs typeface="Times New Roman" panose="02020603050405020304" pitchFamily="18" charset="0"/>
              </a:rPr>
              <a:t>Description of the methods you use to collect the data. </a:t>
            </a:r>
            <a:endParaRPr sz="1979" dirty="0">
              <a:latin typeface="Times New Roman" panose="02020603050405020304" pitchFamily="18" charset="0"/>
              <a:cs typeface="Times New Roman" panose="02020603050405020304" pitchFamily="18" charset="0"/>
            </a:endParaRPr>
          </a:p>
          <a:p>
            <a:pPr marL="452627" indent="-452627" defTabSz="905255">
              <a:spcBef>
                <a:spcPts val="1900"/>
              </a:spcBef>
              <a:buClr>
                <a:srgbClr val="404040"/>
              </a:buClr>
              <a:buSzPct val="75000"/>
              <a:buChar char=""/>
              <a:defRPr sz="1782" b="1">
                <a:solidFill>
                  <a:srgbClr val="404040"/>
                </a:solidFill>
              </a:defRPr>
            </a:pPr>
            <a:r>
              <a:rPr sz="1782" dirty="0">
                <a:latin typeface="Times New Roman" panose="02020603050405020304" pitchFamily="18" charset="0"/>
                <a:cs typeface="Times New Roman" panose="02020603050405020304" pitchFamily="18" charset="0"/>
              </a:rPr>
              <a:t>Think about the ethics and the desires of the community when you are analyzing, disseminating, and presenting your findings to the community. </a:t>
            </a:r>
          </a:p>
        </p:txBody>
      </p:sp>
    </p:spTree>
    <p:extLst>
      <p:ext uri="{BB962C8B-B14F-4D97-AF65-F5344CB8AC3E}">
        <p14:creationId xmlns:p14="http://schemas.microsoft.com/office/powerpoint/2010/main" val="187168380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Rectangle 2"/>
          <p:cNvSpPr>
            <a:spLocks noGrp="1"/>
          </p:cNvSpPr>
          <p:nvPr>
            <p:ph type="title" idx="4294967295"/>
          </p:nvPr>
        </p:nvSpPr>
        <p:spPr>
          <a:xfrm>
            <a:off x="1523999" y="98853"/>
            <a:ext cx="8958651" cy="1318786"/>
          </a:xfrm>
          <a:prstGeom prst="rect">
            <a:avLst/>
          </a:prstGeom>
        </p:spPr>
        <p:txBody>
          <a:bodyPr>
            <a:normAutofit fontScale="90000"/>
          </a:bodyPr>
          <a:lstStyle>
            <a:lvl1pPr defTabSz="822959">
              <a:defRPr sz="4050"/>
            </a:lvl1pPr>
          </a:lstStyle>
          <a:p>
            <a:r>
              <a:rPr dirty="0">
                <a:solidFill>
                  <a:srgbClr val="FF0000"/>
                </a:solidFill>
                <a:latin typeface="Times New Roman" panose="02020603050405020304" pitchFamily="18" charset="0"/>
                <a:cs typeface="Times New Roman" panose="02020603050405020304" pitchFamily="18" charset="0"/>
              </a:rPr>
              <a:t>Indigenous Methods of Data Analysis and Dissemination</a:t>
            </a:r>
          </a:p>
        </p:txBody>
      </p:sp>
      <p:pic>
        <p:nvPicPr>
          <p:cNvPr id="377" name="Picture 4" descr="Picture 4"/>
          <p:cNvPicPr>
            <a:picLocks noChangeAspect="1"/>
          </p:cNvPicPr>
          <p:nvPr/>
        </p:nvPicPr>
        <p:blipFill>
          <a:blip r:embed="rId2">
            <a:extLst/>
          </a:blip>
          <a:stretch>
            <a:fillRect/>
          </a:stretch>
        </p:blipFill>
        <p:spPr>
          <a:xfrm>
            <a:off x="2133601" y="1898650"/>
            <a:ext cx="7475539" cy="4959350"/>
          </a:xfrm>
          <a:prstGeom prst="rect">
            <a:avLst/>
          </a:prstGeom>
          <a:ln w="12700">
            <a:miter lim="400000"/>
          </a:ln>
        </p:spPr>
      </p:pic>
    </p:spTree>
    <p:extLst>
      <p:ext uri="{BB962C8B-B14F-4D97-AF65-F5344CB8AC3E}">
        <p14:creationId xmlns:p14="http://schemas.microsoft.com/office/powerpoint/2010/main" val="1353931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Title 1"/>
          <p:cNvSpPr>
            <a:spLocks noGrp="1"/>
          </p:cNvSpPr>
          <p:nvPr>
            <p:ph type="title"/>
          </p:nvPr>
        </p:nvSpPr>
        <p:spPr>
          <a:xfrm>
            <a:off x="2022476" y="94129"/>
            <a:ext cx="8147051" cy="1452285"/>
          </a:xfrm>
          <a:prstGeom prst="rect">
            <a:avLst/>
          </a:prstGeom>
        </p:spPr>
        <p:txBody>
          <a:bodyPr/>
          <a:lstStyle/>
          <a:p>
            <a:r>
              <a:rPr lang="en-US" dirty="0">
                <a:solidFill>
                  <a:srgbClr val="FF0000"/>
                </a:solidFill>
                <a:latin typeface="Times New Roman" panose="02020603050405020304" pitchFamily="18" charset="0"/>
                <a:cs typeface="Times New Roman" panose="02020603050405020304" pitchFamily="18" charset="0"/>
              </a:rPr>
              <a:t>                 Data Sovereignty</a:t>
            </a:r>
            <a:endParaRPr dirty="0">
              <a:solidFill>
                <a:srgbClr val="FF0000"/>
              </a:solidFill>
              <a:latin typeface="Times New Roman" panose="02020603050405020304" pitchFamily="18" charset="0"/>
              <a:cs typeface="Times New Roman" panose="02020603050405020304" pitchFamily="18" charset="0"/>
            </a:endParaRPr>
          </a:p>
        </p:txBody>
      </p:sp>
      <p:sp>
        <p:nvSpPr>
          <p:cNvPr id="370" name="Text Placeholder 2"/>
          <p:cNvSpPr>
            <a:spLocks noGrp="1"/>
          </p:cNvSpPr>
          <p:nvPr>
            <p:ph type="body" idx="1"/>
          </p:nvPr>
        </p:nvSpPr>
        <p:spPr>
          <a:xfrm>
            <a:off x="2022476" y="1761565"/>
            <a:ext cx="8147051" cy="4364599"/>
          </a:xfrm>
          <a:prstGeom prst="rect">
            <a:avLst/>
          </a:prstGeom>
        </p:spPr>
        <p:txBody>
          <a:bodyPr/>
          <a:lstStyle/>
          <a:p>
            <a:pPr>
              <a:defRPr sz="2400"/>
            </a:pPr>
            <a:r>
              <a:rPr dirty="0">
                <a:latin typeface="Times New Roman" panose="02020603050405020304" pitchFamily="18" charset="0"/>
                <a:cs typeface="Times New Roman" panose="02020603050405020304" pitchFamily="18" charset="0"/>
              </a:rPr>
              <a:t>Not the researcher (Just borrowing)</a:t>
            </a:r>
          </a:p>
          <a:p>
            <a:pPr>
              <a:defRPr sz="2400"/>
            </a:pPr>
            <a:r>
              <a:rPr dirty="0">
                <a:latin typeface="Times New Roman" panose="02020603050405020304" pitchFamily="18" charset="0"/>
                <a:cs typeface="Times New Roman" panose="02020603050405020304" pitchFamily="18" charset="0"/>
              </a:rPr>
              <a:t>Not the professor</a:t>
            </a:r>
          </a:p>
          <a:p>
            <a:pPr>
              <a:defRPr sz="2400"/>
            </a:pPr>
            <a:r>
              <a:rPr dirty="0">
                <a:latin typeface="Times New Roman" panose="02020603050405020304" pitchFamily="18" charset="0"/>
                <a:cs typeface="Times New Roman" panose="02020603050405020304" pitchFamily="18" charset="0"/>
              </a:rPr>
              <a:t>Not the university</a:t>
            </a:r>
          </a:p>
          <a:p>
            <a:pPr>
              <a:defRPr sz="2400"/>
            </a:pPr>
            <a:r>
              <a:rPr dirty="0">
                <a:latin typeface="Times New Roman" panose="02020603050405020304" pitchFamily="18" charset="0"/>
                <a:cs typeface="Times New Roman" panose="02020603050405020304" pitchFamily="18" charset="0"/>
              </a:rPr>
              <a:t>Not the government</a:t>
            </a:r>
          </a:p>
          <a:p>
            <a:pPr>
              <a:defRPr sz="2400"/>
            </a:pPr>
            <a:r>
              <a:rPr dirty="0">
                <a:latin typeface="Times New Roman" panose="02020603050405020304" pitchFamily="18" charset="0"/>
                <a:cs typeface="Times New Roman" panose="02020603050405020304" pitchFamily="18" charset="0"/>
              </a:rPr>
              <a:t>The research done in Aboriginal lands and the resulting data belong to the community. </a:t>
            </a:r>
            <a:r>
              <a:rPr lang="en-US" dirty="0">
                <a:latin typeface="Times New Roman" panose="02020603050405020304" pitchFamily="18" charset="0"/>
                <a:cs typeface="Times New Roman" panose="02020603050405020304" pitchFamily="18" charset="0"/>
              </a:rPr>
              <a:t>Data sovereignty</a:t>
            </a:r>
            <a:endParaRPr dirty="0">
              <a:latin typeface="Times New Roman" panose="02020603050405020304" pitchFamily="18" charset="0"/>
              <a:cs typeface="Times New Roman" panose="02020603050405020304" pitchFamily="18" charset="0"/>
            </a:endParaRPr>
          </a:p>
          <a:p>
            <a:pPr>
              <a:defRPr sz="2400"/>
            </a:pPr>
            <a:r>
              <a:rPr dirty="0">
                <a:latin typeface="Times New Roman" panose="02020603050405020304" pitchFamily="18" charset="0"/>
                <a:cs typeface="Times New Roman" panose="02020603050405020304" pitchFamily="18" charset="0"/>
              </a:rPr>
              <a:t>Data can be expressed in both qualitative and quantitative.</a:t>
            </a:r>
          </a:p>
        </p:txBody>
      </p:sp>
    </p:spTree>
    <p:extLst>
      <p:ext uri="{BB962C8B-B14F-4D97-AF65-F5344CB8AC3E}">
        <p14:creationId xmlns:p14="http://schemas.microsoft.com/office/powerpoint/2010/main" val="377711500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Title 1"/>
          <p:cNvSpPr>
            <a:spLocks noGrp="1"/>
          </p:cNvSpPr>
          <p:nvPr>
            <p:ph type="title"/>
          </p:nvPr>
        </p:nvSpPr>
        <p:spPr>
          <a:xfrm>
            <a:off x="2022476" y="94129"/>
            <a:ext cx="8147051" cy="1452285"/>
          </a:xfrm>
          <a:prstGeom prst="rect">
            <a:avLst/>
          </a:prstGeom>
        </p:spPr>
        <p:txBody>
          <a:bodyPr/>
          <a:lstStyle/>
          <a:p>
            <a:r>
              <a:rPr lang="en-US" dirty="0">
                <a:solidFill>
                  <a:srgbClr val="FF0000"/>
                </a:solidFill>
                <a:latin typeface="Times New Roman" panose="02020603050405020304" pitchFamily="18" charset="0"/>
                <a:cs typeface="Times New Roman" panose="02020603050405020304" pitchFamily="18" charset="0"/>
              </a:rPr>
              <a:t>                           </a:t>
            </a:r>
            <a:r>
              <a:rPr dirty="0">
                <a:solidFill>
                  <a:srgbClr val="FF0000"/>
                </a:solidFill>
                <a:latin typeface="Times New Roman" panose="02020603050405020304" pitchFamily="18" charset="0"/>
                <a:cs typeface="Times New Roman" panose="02020603050405020304" pitchFamily="18" charset="0"/>
              </a:rPr>
              <a:t>The IRB</a:t>
            </a:r>
          </a:p>
        </p:txBody>
      </p:sp>
      <p:sp>
        <p:nvSpPr>
          <p:cNvPr id="373" name="Text Placeholder 2"/>
          <p:cNvSpPr>
            <a:spLocks noGrp="1"/>
          </p:cNvSpPr>
          <p:nvPr>
            <p:ph type="body" idx="1"/>
          </p:nvPr>
        </p:nvSpPr>
        <p:spPr>
          <a:xfrm>
            <a:off x="2022476" y="1761564"/>
            <a:ext cx="8147051" cy="5096437"/>
          </a:xfrm>
          <a:prstGeom prst="rect">
            <a:avLst/>
          </a:prstGeom>
        </p:spPr>
        <p:txBody>
          <a:bodyPr>
            <a:normAutofit/>
          </a:bodyPr>
          <a:lstStyle/>
          <a:p>
            <a:pPr>
              <a:defRPr sz="2800"/>
            </a:pPr>
            <a:r>
              <a:rPr sz="3200" dirty="0">
                <a:latin typeface="Times New Roman" panose="02020603050405020304" pitchFamily="18" charset="0"/>
                <a:cs typeface="Times New Roman" panose="02020603050405020304" pitchFamily="18" charset="0"/>
              </a:rPr>
              <a:t>Tribes and tribal college IRBs: Protection of the people, the culture, the land. </a:t>
            </a:r>
          </a:p>
          <a:p>
            <a:pPr>
              <a:defRPr sz="2800"/>
            </a:pPr>
            <a:r>
              <a:rPr sz="3200" dirty="0">
                <a:latin typeface="Times New Roman" panose="02020603050405020304" pitchFamily="18" charset="0"/>
                <a:cs typeface="Times New Roman" panose="02020603050405020304" pitchFamily="18" charset="0"/>
              </a:rPr>
              <a:t>Your home university: Protection of the people.</a:t>
            </a:r>
          </a:p>
          <a:p>
            <a:pPr>
              <a:defRPr sz="2800"/>
            </a:pPr>
            <a:r>
              <a:rPr sz="3200" dirty="0">
                <a:latin typeface="Times New Roman" panose="02020603050405020304" pitchFamily="18" charset="0"/>
                <a:cs typeface="Times New Roman" panose="02020603050405020304" pitchFamily="18" charset="0"/>
              </a:rPr>
              <a:t>Publishing: Permission from the culture </a:t>
            </a:r>
            <a:r>
              <a:rPr lang="en-US" sz="3200" dirty="0">
                <a:latin typeface="Times New Roman" panose="02020603050405020304" pitchFamily="18" charset="0"/>
                <a:cs typeface="Times New Roman" panose="02020603050405020304" pitchFamily="18" charset="0"/>
              </a:rPr>
              <a:t>Tribal Counsel;</a:t>
            </a:r>
            <a:r>
              <a:rPr sz="3200" dirty="0">
                <a:latin typeface="Times New Roman" panose="02020603050405020304" pitchFamily="18" charset="0"/>
                <a:cs typeface="Times New Roman" panose="02020603050405020304" pitchFamily="18" charset="0"/>
              </a:rPr>
              <a:t> Tribal IRB</a:t>
            </a:r>
          </a:p>
          <a:p>
            <a:pPr>
              <a:defRPr sz="2800"/>
            </a:pPr>
            <a:r>
              <a:rPr sz="3200" dirty="0">
                <a:latin typeface="Times New Roman" panose="02020603050405020304" pitchFamily="18" charset="0"/>
                <a:cs typeface="Times New Roman" panose="02020603050405020304" pitchFamily="18" charset="0"/>
              </a:rPr>
              <a:t>Authorship</a:t>
            </a:r>
            <a:r>
              <a:rPr lang="en-US"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pic>
        <p:nvPicPr>
          <p:cNvPr id="374" name="Picture 6" descr="Picture 6"/>
          <p:cNvPicPr>
            <a:picLocks noChangeAspect="1"/>
          </p:cNvPicPr>
          <p:nvPr/>
        </p:nvPicPr>
        <p:blipFill>
          <a:blip r:embed="rId2">
            <a:extLst/>
          </a:blip>
          <a:stretch>
            <a:fillRect/>
          </a:stretch>
        </p:blipFill>
        <p:spPr>
          <a:xfrm>
            <a:off x="7776519" y="4156806"/>
            <a:ext cx="2393008" cy="2732815"/>
          </a:xfrm>
          <a:prstGeom prst="rect">
            <a:avLst/>
          </a:prstGeom>
          <a:ln w="12700">
            <a:miter lim="400000"/>
          </a:ln>
        </p:spPr>
      </p:pic>
    </p:spTree>
    <p:extLst>
      <p:ext uri="{BB962C8B-B14F-4D97-AF65-F5344CB8AC3E}">
        <p14:creationId xmlns:p14="http://schemas.microsoft.com/office/powerpoint/2010/main" val="117148645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A4AB2420-7A03-E248-B286-35F9367DBA09}"/>
              </a:ext>
            </a:extLst>
          </p:cNvPr>
          <p:cNvSpPr>
            <a:spLocks noGrp="1" noChangeArrowheads="1"/>
          </p:cNvSpPr>
          <p:nvPr>
            <p:ph type="title"/>
          </p:nvPr>
        </p:nvSpPr>
        <p:spPr>
          <a:xfrm>
            <a:off x="1638567" y="384047"/>
            <a:ext cx="8911687" cy="1280890"/>
          </a:xfrm>
        </p:spPr>
        <p:txBody>
          <a:bodyPr/>
          <a:lstStyle/>
          <a:p>
            <a:pPr algn="l" eaLnBrk="1" hangingPunct="1"/>
            <a:r>
              <a:rPr lang="en-US" altLang="en-US" dirty="0">
                <a:solidFill>
                  <a:srgbClr val="FF0000"/>
                </a:solidFill>
              </a:rPr>
              <a:t>            </a:t>
            </a:r>
            <a:r>
              <a:rPr lang="en-US" altLang="en-US" dirty="0">
                <a:solidFill>
                  <a:srgbClr val="FF0000"/>
                </a:solidFill>
                <a:latin typeface="Times New Roman" panose="02020603050405020304" pitchFamily="18" charset="0"/>
                <a:cs typeface="Times New Roman" panose="02020603050405020304" pitchFamily="18" charset="0"/>
              </a:rPr>
              <a:t>Quotes from the Elders</a:t>
            </a:r>
            <a:r>
              <a:rPr lang="en-US" altLang="en-US" dirty="0">
                <a:solidFill>
                  <a:srgbClr val="FF0000"/>
                </a:solidFill>
              </a:rPr>
              <a:t>.   </a:t>
            </a:r>
          </a:p>
        </p:txBody>
      </p:sp>
      <p:sp>
        <p:nvSpPr>
          <p:cNvPr id="3" name="Content Placeholder 2">
            <a:extLst>
              <a:ext uri="{FF2B5EF4-FFF2-40B4-BE49-F238E27FC236}">
                <a16:creationId xmlns:a16="http://schemas.microsoft.com/office/drawing/2014/main" id="{20D83FDD-420F-1549-A74A-4C2308E86C10}"/>
              </a:ext>
            </a:extLst>
          </p:cNvPr>
          <p:cNvSpPr>
            <a:spLocks noGrp="1"/>
          </p:cNvSpPr>
          <p:nvPr>
            <p:ph idx="1"/>
          </p:nvPr>
        </p:nvSpPr>
        <p:spPr>
          <a:xfrm>
            <a:off x="393425" y="1657350"/>
            <a:ext cx="11401973" cy="4114956"/>
          </a:xfrm>
        </p:spPr>
        <p:txBody>
          <a:bodyPr>
            <a:normAutofit fontScale="25000" lnSpcReduction="20000"/>
          </a:bodyPr>
          <a:lstStyle/>
          <a:p>
            <a:pPr marL="301744" lvl="2" indent="301744" defTabSz="603489">
              <a:buNone/>
              <a:defRPr sz="2464">
                <a:latin typeface="+mn-lt"/>
                <a:ea typeface="+mn-ea"/>
                <a:cs typeface="+mn-cs"/>
                <a:sym typeface="Calibri"/>
              </a:defRPr>
            </a:pPr>
            <a:r>
              <a:rPr lang="en-US" sz="12800" dirty="0">
                <a:latin typeface="Times New Roman" panose="02020603050405020304" pitchFamily="18" charset="0"/>
                <a:cs typeface="Times New Roman" panose="02020603050405020304" pitchFamily="18" charset="0"/>
                <a:sym typeface="Calibri"/>
              </a:rPr>
              <a:t>“They are Just nosey.”</a:t>
            </a:r>
          </a:p>
          <a:p>
            <a:pPr marL="301744" lvl="2" indent="301744" defTabSz="603489">
              <a:buNone/>
              <a:defRPr sz="2464">
                <a:latin typeface="+mn-lt"/>
                <a:ea typeface="+mn-ea"/>
                <a:cs typeface="+mn-cs"/>
                <a:sym typeface="Calibri"/>
              </a:defRPr>
            </a:pPr>
            <a:r>
              <a:rPr lang="en-US" sz="12800" dirty="0">
                <a:latin typeface="Times New Roman" panose="02020603050405020304" pitchFamily="18" charset="0"/>
                <a:cs typeface="Times New Roman" panose="02020603050405020304" pitchFamily="18" charset="0"/>
                <a:sym typeface="Calibri"/>
              </a:rPr>
              <a:t>“They just want to find out stuff.”</a:t>
            </a:r>
          </a:p>
          <a:p>
            <a:pPr marL="301744" lvl="2" indent="301744" defTabSz="603489">
              <a:buNone/>
              <a:defRPr sz="2464">
                <a:latin typeface="+mn-lt"/>
                <a:ea typeface="+mn-ea"/>
                <a:cs typeface="+mn-cs"/>
                <a:sym typeface="Calibri"/>
              </a:defRPr>
            </a:pPr>
            <a:r>
              <a:rPr lang="en-US" sz="12800" dirty="0">
                <a:latin typeface="Times New Roman" panose="02020603050405020304" pitchFamily="18" charset="0"/>
                <a:cs typeface="Times New Roman" panose="02020603050405020304" pitchFamily="18" charset="0"/>
                <a:sym typeface="Calibri"/>
              </a:rPr>
              <a:t>“They got rich off us.”</a:t>
            </a:r>
          </a:p>
          <a:p>
            <a:pPr marL="301744" lvl="2" indent="301744" defTabSz="603489">
              <a:buNone/>
              <a:defRPr sz="2464">
                <a:latin typeface="+mn-lt"/>
                <a:ea typeface="+mn-ea"/>
                <a:cs typeface="+mn-cs"/>
                <a:sym typeface="Calibri"/>
              </a:defRPr>
            </a:pPr>
            <a:r>
              <a:rPr lang="en-US" sz="12800" dirty="0">
                <a:latin typeface="Times New Roman" panose="02020603050405020304" pitchFamily="18" charset="0"/>
                <a:cs typeface="Times New Roman" panose="02020603050405020304" pitchFamily="18" charset="0"/>
                <a:sym typeface="Calibri"/>
              </a:rPr>
              <a:t>“They never ask us what we need.”</a:t>
            </a:r>
          </a:p>
          <a:p>
            <a:pPr marL="301744" lvl="2" indent="301744" defTabSz="603489">
              <a:buNone/>
              <a:defRPr sz="2464">
                <a:latin typeface="+mn-lt"/>
                <a:ea typeface="+mn-ea"/>
                <a:cs typeface="+mn-cs"/>
                <a:sym typeface="Calibri"/>
              </a:defRPr>
            </a:pPr>
            <a:r>
              <a:rPr lang="en-US" sz="12800" dirty="0">
                <a:latin typeface="Times New Roman" panose="02020603050405020304" pitchFamily="18" charset="0"/>
                <a:cs typeface="Times New Roman" panose="02020603050405020304" pitchFamily="18" charset="0"/>
                <a:sym typeface="Calibri"/>
              </a:rPr>
              <a:t>“None of the data or solutions come back to us.”</a:t>
            </a:r>
          </a:p>
          <a:p>
            <a:pPr marL="301744" lvl="2" indent="301744" defTabSz="603489">
              <a:buNone/>
              <a:defRPr sz="2464">
                <a:latin typeface="+mn-lt"/>
                <a:ea typeface="+mn-ea"/>
                <a:cs typeface="+mn-cs"/>
                <a:sym typeface="Calibri"/>
              </a:defRPr>
            </a:pPr>
            <a:r>
              <a:rPr lang="en-US" sz="12800" dirty="0">
                <a:latin typeface="Times New Roman" panose="02020603050405020304" pitchFamily="18" charset="0"/>
                <a:cs typeface="Times New Roman" panose="02020603050405020304" pitchFamily="18" charset="0"/>
                <a:sym typeface="Calibri"/>
              </a:rPr>
              <a:t>“They take our stories, write the book or whatever their professors want and never give back to us.”</a:t>
            </a:r>
          </a:p>
          <a:p>
            <a:pPr marL="301744" lvl="2" indent="301744" defTabSz="603489">
              <a:buNone/>
              <a:defRPr sz="2464">
                <a:latin typeface="+mn-lt"/>
                <a:ea typeface="+mn-ea"/>
                <a:cs typeface="+mn-cs"/>
                <a:sym typeface="Calibri"/>
              </a:defRPr>
            </a:pPr>
            <a:r>
              <a:rPr lang="en-US" sz="12800" dirty="0">
                <a:latin typeface="Times New Roman" panose="02020603050405020304" pitchFamily="18" charset="0"/>
                <a:cs typeface="Times New Roman" panose="02020603050405020304" pitchFamily="18" charset="0"/>
                <a:sym typeface="Calibri"/>
              </a:rPr>
              <a:t>“They never tell us what they found and if they do, it is in language we don’t understand.”</a:t>
            </a:r>
          </a:p>
          <a:p>
            <a:pPr eaLnBrk="1" hangingPunct="1">
              <a:defRPr/>
            </a:pPr>
            <a:endParaRPr lang="en-US" dirty="0"/>
          </a:p>
        </p:txBody>
      </p:sp>
      <p:pic>
        <p:nvPicPr>
          <p:cNvPr id="4" name="Picture 3">
            <a:extLst>
              <a:ext uri="{FF2B5EF4-FFF2-40B4-BE49-F238E27FC236}">
                <a16:creationId xmlns:a16="http://schemas.microsoft.com/office/drawing/2014/main" id="{131E4BB9-CBB6-DD45-A4A0-131C44A3D4CC}"/>
              </a:ext>
            </a:extLst>
          </p:cNvPr>
          <p:cNvPicPr>
            <a:picLocks noChangeAspect="1"/>
          </p:cNvPicPr>
          <p:nvPr/>
        </p:nvPicPr>
        <p:blipFill>
          <a:blip r:embed="rId2"/>
          <a:stretch>
            <a:fillRect/>
          </a:stretch>
        </p:blipFill>
        <p:spPr>
          <a:xfrm>
            <a:off x="10675717" y="0"/>
            <a:ext cx="1516283" cy="1664937"/>
          </a:xfrm>
          <a:prstGeom prst="rect">
            <a:avLst/>
          </a:prstGeom>
        </p:spPr>
      </p:pic>
    </p:spTree>
    <p:extLst>
      <p:ext uri="{BB962C8B-B14F-4D97-AF65-F5344CB8AC3E}">
        <p14:creationId xmlns:p14="http://schemas.microsoft.com/office/powerpoint/2010/main" val="3669012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Rectangle 2"/>
          <p:cNvSpPr>
            <a:spLocks noGrp="1"/>
          </p:cNvSpPr>
          <p:nvPr>
            <p:ph type="title" idx="4294967295"/>
          </p:nvPr>
        </p:nvSpPr>
        <p:spPr>
          <a:xfrm>
            <a:off x="1844573" y="397928"/>
            <a:ext cx="8229601" cy="1143001"/>
          </a:xfrm>
          <a:prstGeom prst="rect">
            <a:avLst/>
          </a:prstGeom>
        </p:spPr>
        <p:txBody>
          <a:bodyPr/>
          <a:lstStyle>
            <a:lvl1pPr defTabSz="694944">
              <a:defRPr sz="3420"/>
            </a:lvl1pPr>
          </a:lstStyle>
          <a:p>
            <a:r>
              <a:rPr dirty="0"/>
              <a:t>Indigenous Research Within the Academy</a:t>
            </a:r>
          </a:p>
        </p:txBody>
      </p:sp>
      <p:pic>
        <p:nvPicPr>
          <p:cNvPr id="380" name="Picture 3" descr="Picture 3"/>
          <p:cNvPicPr>
            <a:picLocks noChangeAspect="1"/>
          </p:cNvPicPr>
          <p:nvPr/>
        </p:nvPicPr>
        <p:blipFill>
          <a:blip r:embed="rId3">
            <a:extLst/>
          </a:blip>
          <a:stretch>
            <a:fillRect/>
          </a:stretch>
        </p:blipFill>
        <p:spPr>
          <a:xfrm>
            <a:off x="2880265" y="2178050"/>
            <a:ext cx="7010401" cy="4679950"/>
          </a:xfrm>
          <a:prstGeom prst="rect">
            <a:avLst/>
          </a:prstGeom>
          <a:ln w="12700">
            <a:miter lim="400000"/>
          </a:ln>
        </p:spPr>
      </p:pic>
    </p:spTree>
    <p:extLst>
      <p:ext uri="{BB962C8B-B14F-4D97-AF65-F5344CB8AC3E}">
        <p14:creationId xmlns:p14="http://schemas.microsoft.com/office/powerpoint/2010/main" val="2142230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7">
            <a:extLst>
              <a:ext uri="{FF2B5EF4-FFF2-40B4-BE49-F238E27FC236}">
                <a16:creationId xmlns:a16="http://schemas.microsoft.com/office/drawing/2014/main" id="{47D0A64F-8113-A440-A1BD-0B3EEC471C39}"/>
              </a:ext>
            </a:extLst>
          </p:cNvPr>
          <p:cNvSpPr>
            <a:spLocks noGrp="1" noChangeArrowheads="1"/>
          </p:cNvSpPr>
          <p:nvPr>
            <p:ph type="title"/>
          </p:nvPr>
        </p:nvSpPr>
        <p:spPr>
          <a:xfrm>
            <a:off x="1565225" y="589606"/>
            <a:ext cx="9408573" cy="1123951"/>
          </a:xfrm>
        </p:spPr>
        <p:txBody>
          <a:bodyPr>
            <a:normAutofit/>
          </a:bodyPr>
          <a:lstStyle/>
          <a:p>
            <a:pPr eaLnBrk="1" hangingPunct="1"/>
            <a:r>
              <a:rPr lang="en-US" altLang="en-US" sz="3200" dirty="0">
                <a:solidFill>
                  <a:srgbClr val="FF0000"/>
                </a:solidFill>
              </a:rPr>
              <a:t>American Indigenous Research Association</a:t>
            </a:r>
          </a:p>
        </p:txBody>
      </p:sp>
      <p:sp>
        <p:nvSpPr>
          <p:cNvPr id="3074" name="Rectangle 8">
            <a:extLst>
              <a:ext uri="{FF2B5EF4-FFF2-40B4-BE49-F238E27FC236}">
                <a16:creationId xmlns:a16="http://schemas.microsoft.com/office/drawing/2014/main" id="{32FA53C5-3812-F346-AE47-6CD55659C412}"/>
              </a:ext>
            </a:extLst>
          </p:cNvPr>
          <p:cNvSpPr>
            <a:spLocks noGrp="1" noChangeArrowheads="1"/>
          </p:cNvSpPr>
          <p:nvPr>
            <p:ph type="body" idx="1"/>
          </p:nvPr>
        </p:nvSpPr>
        <p:spPr>
          <a:xfrm>
            <a:off x="388308" y="1527033"/>
            <a:ext cx="11347038" cy="3541714"/>
          </a:xfrm>
        </p:spPr>
        <p:txBody>
          <a:bodyPr/>
          <a:lstStyle/>
          <a:p>
            <a:pPr marL="0" indent="0" eaLnBrk="1" hangingPunct="1">
              <a:buNone/>
            </a:pPr>
            <a:r>
              <a:rPr lang="en-US" altLang="en-US" sz="3600" dirty="0">
                <a:solidFill>
                  <a:srgbClr val="FFC000"/>
                </a:solidFill>
                <a:hlinkClick r:id="rId2"/>
              </a:rPr>
              <a:t>Https://www.americanindigenousresearchassociation.org/</a:t>
            </a:r>
            <a:r>
              <a:rPr lang="en-US" altLang="en-US" sz="3600" dirty="0">
                <a:solidFill>
                  <a:srgbClr val="FFC000"/>
                </a:solidFill>
              </a:rPr>
              <a:t> </a:t>
            </a:r>
          </a:p>
          <a:p>
            <a:pPr marL="0" indent="0" eaLnBrk="1" hangingPunct="1">
              <a:buNone/>
            </a:pPr>
            <a:endParaRPr lang="en-US" altLang="en-US" dirty="0">
              <a:solidFill>
                <a:srgbClr val="FFC000"/>
              </a:solidFill>
            </a:endParaRPr>
          </a:p>
        </p:txBody>
      </p:sp>
      <p:pic>
        <p:nvPicPr>
          <p:cNvPr id="3" name="Picture 2">
            <a:extLst>
              <a:ext uri="{FF2B5EF4-FFF2-40B4-BE49-F238E27FC236}">
                <a16:creationId xmlns:a16="http://schemas.microsoft.com/office/drawing/2014/main" id="{ED805908-A853-FD4A-B2EE-C7B400792078}"/>
              </a:ext>
            </a:extLst>
          </p:cNvPr>
          <p:cNvPicPr>
            <a:picLocks noChangeAspect="1"/>
          </p:cNvPicPr>
          <p:nvPr/>
        </p:nvPicPr>
        <p:blipFill>
          <a:blip r:embed="rId3"/>
          <a:stretch>
            <a:fillRect/>
          </a:stretch>
        </p:blipFill>
        <p:spPr>
          <a:xfrm>
            <a:off x="8242127" y="3895595"/>
            <a:ext cx="3949873" cy="2962405"/>
          </a:xfrm>
          <a:prstGeom prst="rect">
            <a:avLst/>
          </a:prstGeom>
        </p:spPr>
      </p:pic>
      <p:pic>
        <p:nvPicPr>
          <p:cNvPr id="5" name="Picture 4">
            <a:extLst>
              <a:ext uri="{FF2B5EF4-FFF2-40B4-BE49-F238E27FC236}">
                <a16:creationId xmlns:a16="http://schemas.microsoft.com/office/drawing/2014/main" id="{54A1B91D-7D01-5B4A-937D-62516E5DBEB2}"/>
              </a:ext>
            </a:extLst>
          </p:cNvPr>
          <p:cNvPicPr>
            <a:picLocks noChangeAspect="1"/>
          </p:cNvPicPr>
          <p:nvPr/>
        </p:nvPicPr>
        <p:blipFill>
          <a:blip r:embed="rId4"/>
          <a:stretch>
            <a:fillRect/>
          </a:stretch>
        </p:blipFill>
        <p:spPr>
          <a:xfrm>
            <a:off x="2070551" y="4097187"/>
            <a:ext cx="3895595" cy="2921696"/>
          </a:xfrm>
          <a:prstGeom prst="rect">
            <a:avLst/>
          </a:prstGeom>
        </p:spPr>
      </p:pic>
      <p:pic>
        <p:nvPicPr>
          <p:cNvPr id="7" name="Picture 6">
            <a:extLst>
              <a:ext uri="{FF2B5EF4-FFF2-40B4-BE49-F238E27FC236}">
                <a16:creationId xmlns:a16="http://schemas.microsoft.com/office/drawing/2014/main" id="{314CA0E1-FC66-2742-94E9-0B998A93BF98}"/>
              </a:ext>
            </a:extLst>
          </p:cNvPr>
          <p:cNvPicPr>
            <a:picLocks noChangeAspect="1"/>
          </p:cNvPicPr>
          <p:nvPr/>
        </p:nvPicPr>
        <p:blipFill>
          <a:blip r:embed="rId5"/>
          <a:stretch>
            <a:fillRect/>
          </a:stretch>
        </p:blipFill>
        <p:spPr>
          <a:xfrm>
            <a:off x="5037007" y="4294863"/>
            <a:ext cx="3368458" cy="2526344"/>
          </a:xfrm>
          <a:prstGeom prst="rect">
            <a:avLst/>
          </a:prstGeom>
        </p:spPr>
      </p:pic>
      <p:pic>
        <p:nvPicPr>
          <p:cNvPr id="9" name="Picture 8">
            <a:extLst>
              <a:ext uri="{FF2B5EF4-FFF2-40B4-BE49-F238E27FC236}">
                <a16:creationId xmlns:a16="http://schemas.microsoft.com/office/drawing/2014/main" id="{CDF2EA8B-BB8D-7E45-B62A-6AB896A0C2A8}"/>
              </a:ext>
            </a:extLst>
          </p:cNvPr>
          <p:cNvPicPr>
            <a:picLocks noChangeAspect="1"/>
          </p:cNvPicPr>
          <p:nvPr/>
        </p:nvPicPr>
        <p:blipFill>
          <a:blip r:embed="rId6"/>
          <a:stretch>
            <a:fillRect/>
          </a:stretch>
        </p:blipFill>
        <p:spPr>
          <a:xfrm>
            <a:off x="5282287" y="2823735"/>
            <a:ext cx="3215578" cy="2143719"/>
          </a:xfrm>
          <a:prstGeom prst="rect">
            <a:avLst/>
          </a:prstGeom>
        </p:spPr>
      </p:pic>
      <p:pic>
        <p:nvPicPr>
          <p:cNvPr id="11" name="Picture 10">
            <a:extLst>
              <a:ext uri="{FF2B5EF4-FFF2-40B4-BE49-F238E27FC236}">
                <a16:creationId xmlns:a16="http://schemas.microsoft.com/office/drawing/2014/main" id="{6215DD22-5110-5B43-A841-3AA51E865563}"/>
              </a:ext>
            </a:extLst>
          </p:cNvPr>
          <p:cNvPicPr>
            <a:picLocks noChangeAspect="1"/>
          </p:cNvPicPr>
          <p:nvPr/>
        </p:nvPicPr>
        <p:blipFill>
          <a:blip r:embed="rId7"/>
          <a:stretch>
            <a:fillRect/>
          </a:stretch>
        </p:blipFill>
        <p:spPr>
          <a:xfrm>
            <a:off x="967616" y="2826286"/>
            <a:ext cx="2854890" cy="2141168"/>
          </a:xfrm>
          <a:prstGeom prst="rect">
            <a:avLst/>
          </a:prstGeom>
        </p:spPr>
      </p:pic>
      <p:pic>
        <p:nvPicPr>
          <p:cNvPr id="14" name="Picture 13">
            <a:extLst>
              <a:ext uri="{FF2B5EF4-FFF2-40B4-BE49-F238E27FC236}">
                <a16:creationId xmlns:a16="http://schemas.microsoft.com/office/drawing/2014/main" id="{D260E969-2D30-534B-8C8A-2CADF20227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0596" y="2407822"/>
            <a:ext cx="3054100" cy="2290575"/>
          </a:xfrm>
          <a:prstGeom prst="rect">
            <a:avLst/>
          </a:prstGeom>
        </p:spPr>
      </p:pic>
    </p:spTree>
    <p:extLst>
      <p:ext uri="{BB962C8B-B14F-4D97-AF65-F5344CB8AC3E}">
        <p14:creationId xmlns:p14="http://schemas.microsoft.com/office/powerpoint/2010/main" val="3264307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itle 1"/>
          <p:cNvSpPr>
            <a:spLocks noGrp="1"/>
          </p:cNvSpPr>
          <p:nvPr>
            <p:ph type="title"/>
          </p:nvPr>
        </p:nvSpPr>
        <p:spPr>
          <a:xfrm>
            <a:off x="1544637" y="-726143"/>
            <a:ext cx="8843234" cy="1452284"/>
          </a:xfrm>
          <a:prstGeom prst="rect">
            <a:avLst/>
          </a:prstGeom>
        </p:spPr>
        <p:txBody>
          <a:bodyPr/>
          <a:lstStyle>
            <a:lvl1pPr>
              <a:defRPr sz="3600"/>
            </a:lvl1pPr>
          </a:lstStyle>
          <a:p>
            <a:r>
              <a:rPr dirty="0"/>
              <a:t> </a:t>
            </a:r>
          </a:p>
        </p:txBody>
      </p:sp>
      <p:sp>
        <p:nvSpPr>
          <p:cNvPr id="385" name="Content Placeholder 3"/>
          <p:cNvSpPr>
            <a:spLocks noGrp="1"/>
          </p:cNvSpPr>
          <p:nvPr>
            <p:ph type="body" sz="half" idx="1"/>
          </p:nvPr>
        </p:nvSpPr>
        <p:spPr>
          <a:xfrm>
            <a:off x="1426750" y="1673733"/>
            <a:ext cx="3840480" cy="5220359"/>
          </a:xfrm>
          <a:prstGeom prst="rect">
            <a:avLst/>
          </a:prstGeom>
        </p:spPr>
        <p:txBody>
          <a:bodyPr>
            <a:noAutofit/>
          </a:bodyPr>
          <a:lstStyle/>
          <a:p>
            <a:pPr>
              <a:lnSpc>
                <a:spcPct val="80000"/>
              </a:lnSpc>
            </a:pPr>
            <a:r>
              <a:rPr sz="2400" dirty="0">
                <a:latin typeface="Times New Roman" panose="02020603050405020304" pitchFamily="18" charset="0"/>
                <a:cs typeface="Times New Roman" panose="02020603050405020304" pitchFamily="18" charset="0"/>
              </a:rPr>
              <a:t>Community as the primary unit of identity. </a:t>
            </a:r>
          </a:p>
          <a:p>
            <a:pPr>
              <a:lnSpc>
                <a:spcPct val="80000"/>
              </a:lnSpc>
            </a:pPr>
            <a:r>
              <a:rPr sz="2400" dirty="0">
                <a:latin typeface="Times New Roman" panose="02020603050405020304" pitchFamily="18" charset="0"/>
                <a:cs typeface="Times New Roman" panose="02020603050405020304" pitchFamily="18" charset="0"/>
              </a:rPr>
              <a:t>Enhances and builds on the existing strengths of the community. </a:t>
            </a:r>
          </a:p>
          <a:p>
            <a:pPr>
              <a:lnSpc>
                <a:spcPct val="80000"/>
              </a:lnSpc>
            </a:pPr>
            <a:r>
              <a:rPr sz="2400" dirty="0">
                <a:latin typeface="Times New Roman" panose="02020603050405020304" pitchFamily="18" charset="0"/>
                <a:cs typeface="Times New Roman" panose="02020603050405020304" pitchFamily="18" charset="0"/>
              </a:rPr>
              <a:t>Fosters collaborative relationships between the academic institution and community partners throughout the entire research process. </a:t>
            </a:r>
          </a:p>
          <a:p>
            <a:pPr>
              <a:lnSpc>
                <a:spcPct val="80000"/>
              </a:lnSpc>
            </a:pPr>
            <a:r>
              <a:rPr sz="2400" dirty="0">
                <a:latin typeface="Times New Roman" panose="02020603050405020304" pitchFamily="18" charset="0"/>
                <a:cs typeface="Times New Roman" panose="02020603050405020304" pitchFamily="18" charset="0"/>
              </a:rPr>
              <a:t>Knowledge gained through the partnership is translated into specific action. </a:t>
            </a:r>
          </a:p>
        </p:txBody>
      </p:sp>
      <p:sp>
        <p:nvSpPr>
          <p:cNvPr id="386" name="Content Placeholder 5"/>
          <p:cNvSpPr/>
          <p:nvPr/>
        </p:nvSpPr>
        <p:spPr>
          <a:xfrm>
            <a:off x="6281351" y="932514"/>
            <a:ext cx="4547287" cy="585090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457200" indent="-457200" defTabSz="914400">
              <a:spcBef>
                <a:spcPts val="2000"/>
              </a:spcBef>
              <a:buClr>
                <a:srgbClr val="404040"/>
              </a:buClr>
              <a:buSzPct val="75000"/>
              <a:buChar char=""/>
              <a:defRPr>
                <a:solidFill>
                  <a:srgbClr val="404040"/>
                </a:solidFill>
              </a:defRPr>
            </a:pPr>
            <a:r>
              <a:rPr dirty="0"/>
              <a:t>1. Passion for the research/ Reflection of the researcher/paradigm of the researcher,</a:t>
            </a:r>
            <a:endParaRPr sz="2000" dirty="0"/>
          </a:p>
          <a:p>
            <a:pPr marL="457200" indent="-457200" defTabSz="914400">
              <a:spcBef>
                <a:spcPts val="2000"/>
              </a:spcBef>
              <a:buClr>
                <a:srgbClr val="404040"/>
              </a:buClr>
              <a:buSzPct val="75000"/>
              <a:buChar char=""/>
              <a:defRPr>
                <a:solidFill>
                  <a:srgbClr val="404040"/>
                </a:solidFill>
              </a:defRPr>
            </a:pPr>
            <a:r>
              <a:rPr dirty="0"/>
              <a:t>2. The culture of the community &amp; community empowerment,</a:t>
            </a:r>
            <a:endParaRPr sz="2000" dirty="0"/>
          </a:p>
          <a:p>
            <a:pPr marL="457200" indent="-457200" defTabSz="914400">
              <a:spcBef>
                <a:spcPts val="2000"/>
              </a:spcBef>
              <a:buClr>
                <a:srgbClr val="404040"/>
              </a:buClr>
              <a:buSzPct val="75000"/>
              <a:buChar char=""/>
              <a:defRPr>
                <a:solidFill>
                  <a:srgbClr val="404040"/>
                </a:solidFill>
              </a:defRPr>
            </a:pPr>
            <a:r>
              <a:rPr dirty="0"/>
              <a:t>3. The ethics (Axiology), Ontology and Epistemology of the community,</a:t>
            </a:r>
            <a:endParaRPr sz="2000" dirty="0"/>
          </a:p>
          <a:p>
            <a:pPr marL="457200" indent="-457200" defTabSz="914400">
              <a:spcBef>
                <a:spcPts val="2000"/>
              </a:spcBef>
              <a:buClr>
                <a:srgbClr val="404040"/>
              </a:buClr>
              <a:buSzPct val="75000"/>
              <a:buChar char=""/>
              <a:defRPr>
                <a:solidFill>
                  <a:srgbClr val="404040"/>
                </a:solidFill>
              </a:defRPr>
            </a:pPr>
            <a:r>
              <a:rPr dirty="0"/>
              <a:t>4. Community interest and need,</a:t>
            </a:r>
            <a:endParaRPr sz="2000" dirty="0"/>
          </a:p>
          <a:p>
            <a:pPr marL="457200" indent="-457200" defTabSz="914400">
              <a:spcBef>
                <a:spcPts val="2000"/>
              </a:spcBef>
              <a:buClr>
                <a:srgbClr val="404040"/>
              </a:buClr>
              <a:buSzPct val="75000"/>
              <a:buChar char=""/>
              <a:defRPr>
                <a:solidFill>
                  <a:srgbClr val="404040"/>
                </a:solidFill>
              </a:defRPr>
            </a:pPr>
            <a:r>
              <a:rPr dirty="0"/>
              <a:t>5. Ownership of the data,</a:t>
            </a:r>
            <a:endParaRPr sz="2000" dirty="0"/>
          </a:p>
          <a:p>
            <a:pPr marL="457200" indent="-457200" defTabSz="914400">
              <a:spcBef>
                <a:spcPts val="2000"/>
              </a:spcBef>
              <a:buClr>
                <a:srgbClr val="404040"/>
              </a:buClr>
              <a:buSzPct val="75000"/>
              <a:buChar char=""/>
              <a:defRPr>
                <a:solidFill>
                  <a:srgbClr val="404040"/>
                </a:solidFill>
              </a:defRPr>
            </a:pPr>
            <a:r>
              <a:rPr dirty="0"/>
              <a:t>6. Methods of data collection and analysis,</a:t>
            </a:r>
            <a:endParaRPr sz="2000" dirty="0"/>
          </a:p>
          <a:p>
            <a:pPr marL="457200" indent="-457200" defTabSz="914400">
              <a:spcBef>
                <a:spcPts val="2000"/>
              </a:spcBef>
              <a:buClr>
                <a:srgbClr val="404040"/>
              </a:buClr>
              <a:buSzPct val="75000"/>
              <a:buChar char=""/>
              <a:defRPr>
                <a:solidFill>
                  <a:srgbClr val="404040"/>
                </a:solidFill>
              </a:defRPr>
            </a:pPr>
            <a:r>
              <a:rPr dirty="0"/>
              <a:t>7.Tribal protocols and methods of dissemination.</a:t>
            </a:r>
          </a:p>
        </p:txBody>
      </p:sp>
      <p:sp>
        <p:nvSpPr>
          <p:cNvPr id="387" name="Text Placeholder 2"/>
          <p:cNvSpPr/>
          <p:nvPr/>
        </p:nvSpPr>
        <p:spPr>
          <a:xfrm>
            <a:off x="1544637" y="687045"/>
            <a:ext cx="3840163" cy="72199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457200" indent="-457200" defTabSz="914400">
              <a:lnSpc>
                <a:spcPct val="90000"/>
              </a:lnSpc>
              <a:spcBef>
                <a:spcPts val="2000"/>
              </a:spcBef>
              <a:buClr>
                <a:srgbClr val="404040"/>
              </a:buClr>
              <a:buSzPct val="75000"/>
              <a:buChar char=""/>
              <a:defRPr sz="2200" b="1">
                <a:solidFill>
                  <a:srgbClr val="404040"/>
                </a:solidFill>
              </a:defRPr>
            </a:lvl1pPr>
          </a:lstStyle>
          <a:p>
            <a:r>
              <a:rPr dirty="0"/>
              <a:t>Community Based Participatory Research</a:t>
            </a:r>
          </a:p>
        </p:txBody>
      </p:sp>
      <p:sp>
        <p:nvSpPr>
          <p:cNvPr id="388" name="Text Placeholder 4"/>
          <p:cNvSpPr/>
          <p:nvPr/>
        </p:nvSpPr>
        <p:spPr>
          <a:xfrm>
            <a:off x="6281351" y="447608"/>
            <a:ext cx="4856206" cy="484906"/>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457200" indent="-457200" defTabSz="914400">
              <a:spcBef>
                <a:spcPts val="2000"/>
              </a:spcBef>
              <a:buClr>
                <a:srgbClr val="404040"/>
              </a:buClr>
              <a:buSzPct val="75000"/>
              <a:buChar char=""/>
              <a:defRPr sz="2200" b="1">
                <a:solidFill>
                  <a:srgbClr val="404040"/>
                </a:solidFill>
              </a:defRPr>
            </a:lvl1pPr>
          </a:lstStyle>
          <a:p>
            <a:r>
              <a:rPr dirty="0"/>
              <a:t>INDIGENOUS Methods</a:t>
            </a:r>
          </a:p>
        </p:txBody>
      </p:sp>
    </p:spTree>
    <p:extLst>
      <p:ext uri="{BB962C8B-B14F-4D97-AF65-F5344CB8AC3E}">
        <p14:creationId xmlns:p14="http://schemas.microsoft.com/office/powerpoint/2010/main" val="23660917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E4E37BF7-5529-094E-AF98-AB2BBC2502C0}"/>
              </a:ext>
            </a:extLst>
          </p:cNvPr>
          <p:cNvSpPr>
            <a:spLocks noGrp="1" noChangeArrowheads="1"/>
          </p:cNvSpPr>
          <p:nvPr>
            <p:ph type="title"/>
          </p:nvPr>
        </p:nvSpPr>
        <p:spPr>
          <a:xfrm>
            <a:off x="966049" y="31881"/>
            <a:ext cx="9905998" cy="1478570"/>
          </a:xfrm>
        </p:spPr>
        <p:txBody>
          <a:bodyPr>
            <a:normAutofit/>
          </a:bodyPr>
          <a:lstStyle/>
          <a:p>
            <a:pPr eaLnBrk="1" hangingPunct="1"/>
            <a:r>
              <a:rPr lang="en-US" altLang="en-US" dirty="0">
                <a:solidFill>
                  <a:srgbClr val="FFC000"/>
                </a:solidFill>
              </a:rPr>
              <a:t>          </a:t>
            </a:r>
            <a:r>
              <a:rPr lang="en-US" altLang="en-US" dirty="0">
                <a:solidFill>
                  <a:srgbClr val="FF0000"/>
                </a:solidFill>
                <a:latin typeface="Times New Roman" panose="02020603050405020304" pitchFamily="18" charset="0"/>
                <a:cs typeface="Times New Roman" panose="02020603050405020304" pitchFamily="18" charset="0"/>
              </a:rPr>
              <a:t>The Changing Image of Research</a:t>
            </a:r>
          </a:p>
        </p:txBody>
      </p:sp>
      <p:sp>
        <p:nvSpPr>
          <p:cNvPr id="3" name="Content Placeholder 2">
            <a:extLst>
              <a:ext uri="{FF2B5EF4-FFF2-40B4-BE49-F238E27FC236}">
                <a16:creationId xmlns:a16="http://schemas.microsoft.com/office/drawing/2014/main" id="{04849D40-8319-5A4F-9D8E-AF01653381ED}"/>
              </a:ext>
            </a:extLst>
          </p:cNvPr>
          <p:cNvSpPr>
            <a:spLocks noGrp="1"/>
          </p:cNvSpPr>
          <p:nvPr>
            <p:ph idx="1"/>
          </p:nvPr>
        </p:nvSpPr>
        <p:spPr>
          <a:xfrm>
            <a:off x="966049" y="797959"/>
            <a:ext cx="10420111" cy="5675029"/>
          </a:xfrm>
        </p:spPr>
        <p:txBody>
          <a:bodyPr>
            <a:normAutofit fontScale="25000" lnSpcReduction="20000"/>
          </a:bodyPr>
          <a:lstStyle/>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Linda T. Smith (New Zealand)</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Oscar Kawagly  (Alaska)  </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Shawn Wilson (Australia/ Canada)</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Bagele Chilisa   (Botswana, South Africa) </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Maggie Kovach (Canada)</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Vine Deloria (USA)</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Beatrice Medicine (USA)</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Joe Gone (Montana/USA)</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Michael Yellow Bird (Canada)</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Ku Kahakalau (Hawaii)</a:t>
            </a:r>
          </a:p>
          <a:p>
            <a:pPr marL="287331" indent="-287331" defTabSz="574660">
              <a:spcBef>
                <a:spcPts val="1200"/>
              </a:spcBef>
              <a:buNone/>
            </a:pPr>
            <a:r>
              <a:rPr lang="en-US" altLang="en-US" sz="9600" dirty="0">
                <a:latin typeface="Times New Roman" panose="02020603050405020304" pitchFamily="18" charset="0"/>
                <a:cs typeface="Times New Roman" panose="02020603050405020304" pitchFamily="18" charset="0"/>
                <a:sym typeface="Calibri" panose="020F0502020204030204" pitchFamily="34" charset="0"/>
              </a:rPr>
              <a:t>Dr. Sweeny </a:t>
            </a:r>
            <a:r>
              <a:rPr lang="en-US" altLang="en-US" sz="9600" dirty="0" err="1">
                <a:latin typeface="Times New Roman" panose="02020603050405020304" pitchFamily="18" charset="0"/>
                <a:cs typeface="Times New Roman" panose="02020603050405020304" pitchFamily="18" charset="0"/>
                <a:sym typeface="Calibri" panose="020F0502020204030204" pitchFamily="34" charset="0"/>
              </a:rPr>
              <a:t>Windchief</a:t>
            </a:r>
            <a:endParaRPr lang="en-US" altLang="en-US" sz="9600" dirty="0">
              <a:latin typeface="Times New Roman" panose="02020603050405020304" pitchFamily="18" charset="0"/>
              <a:cs typeface="Times New Roman" panose="02020603050405020304" pitchFamily="18" charset="0"/>
              <a:sym typeface="Calibri" panose="020F0502020204030204" pitchFamily="34" charset="0"/>
            </a:endParaRPr>
          </a:p>
          <a:p>
            <a:pPr marL="0" indent="0" defTabSz="574660">
              <a:buNone/>
            </a:pPr>
            <a:endParaRPr lang="en-US" altLang="en-US" dirty="0"/>
          </a:p>
        </p:txBody>
      </p:sp>
      <p:pic>
        <p:nvPicPr>
          <p:cNvPr id="2" name="Picture 1">
            <a:extLst>
              <a:ext uri="{FF2B5EF4-FFF2-40B4-BE49-F238E27FC236}">
                <a16:creationId xmlns:a16="http://schemas.microsoft.com/office/drawing/2014/main" id="{56B7360E-4032-EB4E-AA08-8AB94297FDC5}"/>
              </a:ext>
            </a:extLst>
          </p:cNvPr>
          <p:cNvPicPr>
            <a:picLocks noChangeAspect="1"/>
          </p:cNvPicPr>
          <p:nvPr/>
        </p:nvPicPr>
        <p:blipFill>
          <a:blip r:embed="rId3"/>
          <a:stretch>
            <a:fillRect/>
          </a:stretch>
        </p:blipFill>
        <p:spPr>
          <a:xfrm>
            <a:off x="7660074" y="686469"/>
            <a:ext cx="2565400" cy="3175000"/>
          </a:xfrm>
          <a:prstGeom prst="rect">
            <a:avLst/>
          </a:prstGeom>
        </p:spPr>
      </p:pic>
      <p:pic>
        <p:nvPicPr>
          <p:cNvPr id="5" name="Picture 4">
            <a:extLst>
              <a:ext uri="{FF2B5EF4-FFF2-40B4-BE49-F238E27FC236}">
                <a16:creationId xmlns:a16="http://schemas.microsoft.com/office/drawing/2014/main" id="{228D8B64-E97B-6847-AED1-9361E2B88C40}"/>
              </a:ext>
            </a:extLst>
          </p:cNvPr>
          <p:cNvPicPr>
            <a:picLocks noChangeAspect="1"/>
          </p:cNvPicPr>
          <p:nvPr/>
        </p:nvPicPr>
        <p:blipFill>
          <a:blip r:embed="rId4"/>
          <a:stretch>
            <a:fillRect/>
          </a:stretch>
        </p:blipFill>
        <p:spPr>
          <a:xfrm>
            <a:off x="10166634" y="31881"/>
            <a:ext cx="2057400" cy="3162300"/>
          </a:xfrm>
          <a:prstGeom prst="rect">
            <a:avLst/>
          </a:prstGeom>
        </p:spPr>
      </p:pic>
      <p:pic>
        <p:nvPicPr>
          <p:cNvPr id="6" name="Picture 5">
            <a:extLst>
              <a:ext uri="{FF2B5EF4-FFF2-40B4-BE49-F238E27FC236}">
                <a16:creationId xmlns:a16="http://schemas.microsoft.com/office/drawing/2014/main" id="{2291D48A-F2A4-024D-A4B0-8DEA094113B0}"/>
              </a:ext>
            </a:extLst>
          </p:cNvPr>
          <p:cNvPicPr>
            <a:picLocks noChangeAspect="1"/>
          </p:cNvPicPr>
          <p:nvPr/>
        </p:nvPicPr>
        <p:blipFill>
          <a:blip r:embed="rId5"/>
          <a:stretch>
            <a:fillRect/>
          </a:stretch>
        </p:blipFill>
        <p:spPr>
          <a:xfrm>
            <a:off x="9858302" y="2738187"/>
            <a:ext cx="2108200" cy="3162300"/>
          </a:xfrm>
          <a:prstGeom prst="rect">
            <a:avLst/>
          </a:prstGeom>
        </p:spPr>
      </p:pic>
      <p:pic>
        <p:nvPicPr>
          <p:cNvPr id="7" name="Picture 6">
            <a:extLst>
              <a:ext uri="{FF2B5EF4-FFF2-40B4-BE49-F238E27FC236}">
                <a16:creationId xmlns:a16="http://schemas.microsoft.com/office/drawing/2014/main" id="{7C285CC5-E26F-B749-A728-A265F2FC398E}"/>
              </a:ext>
            </a:extLst>
          </p:cNvPr>
          <p:cNvPicPr>
            <a:picLocks noChangeAspect="1"/>
          </p:cNvPicPr>
          <p:nvPr/>
        </p:nvPicPr>
        <p:blipFill>
          <a:blip r:embed="rId6"/>
          <a:stretch>
            <a:fillRect/>
          </a:stretch>
        </p:blipFill>
        <p:spPr>
          <a:xfrm>
            <a:off x="7660073" y="3593064"/>
            <a:ext cx="2108200" cy="3162300"/>
          </a:xfrm>
          <a:prstGeom prst="rect">
            <a:avLst/>
          </a:prstGeom>
        </p:spPr>
      </p:pic>
    </p:spTree>
    <p:extLst>
      <p:ext uri="{BB962C8B-B14F-4D97-AF65-F5344CB8AC3E}">
        <p14:creationId xmlns:p14="http://schemas.microsoft.com/office/powerpoint/2010/main" val="179780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4">
            <a:extLst>
              <a:ext uri="{FF2B5EF4-FFF2-40B4-BE49-F238E27FC236}">
                <a16:creationId xmlns:a16="http://schemas.microsoft.com/office/drawing/2014/main" id="{CEFC2467-8B2D-1A49-9F40-F406B0AC9FED}"/>
              </a:ext>
            </a:extLst>
          </p:cNvPr>
          <p:cNvSpPr>
            <a:spLocks noGrp="1" noChangeArrowheads="1"/>
          </p:cNvSpPr>
          <p:nvPr>
            <p:ph type="title"/>
          </p:nvPr>
        </p:nvSpPr>
        <p:spPr>
          <a:xfrm>
            <a:off x="1539433" y="555585"/>
            <a:ext cx="9213448" cy="1045154"/>
          </a:xfrm>
        </p:spPr>
        <p:txBody>
          <a:bodyPr/>
          <a:lstStyle/>
          <a:p>
            <a:pPr eaLnBrk="1" hangingPunct="1"/>
            <a:r>
              <a:rPr lang="en-US" altLang="en-US" dirty="0">
                <a:solidFill>
                  <a:srgbClr val="FFC000"/>
                </a:solidFill>
              </a:rPr>
              <a:t>         </a:t>
            </a:r>
            <a:r>
              <a:rPr lang="en-US" altLang="en-US" dirty="0">
                <a:solidFill>
                  <a:srgbClr val="FF0000"/>
                </a:solidFill>
                <a:latin typeface="Times New Roman" panose="02020603050405020304" pitchFamily="18" charset="0"/>
                <a:cs typeface="Times New Roman" panose="02020603050405020304" pitchFamily="18" charset="0"/>
              </a:rPr>
              <a:t>Who is the Indigenous Researcher?</a:t>
            </a:r>
          </a:p>
        </p:txBody>
      </p:sp>
      <p:sp>
        <p:nvSpPr>
          <p:cNvPr id="9218" name="Content Placeholder 5">
            <a:extLst>
              <a:ext uri="{FF2B5EF4-FFF2-40B4-BE49-F238E27FC236}">
                <a16:creationId xmlns:a16="http://schemas.microsoft.com/office/drawing/2014/main" id="{9FD81C32-240B-A941-BB61-4D6AFD7BC357}"/>
              </a:ext>
            </a:extLst>
          </p:cNvPr>
          <p:cNvSpPr>
            <a:spLocks noGrp="1" noChangeArrowheads="1"/>
          </p:cNvSpPr>
          <p:nvPr>
            <p:ph idx="1"/>
          </p:nvPr>
        </p:nvSpPr>
        <p:spPr>
          <a:xfrm>
            <a:off x="586420" y="1600738"/>
            <a:ext cx="11605580" cy="4980536"/>
          </a:xfrm>
        </p:spPr>
        <p:txBody>
          <a:bodyPr>
            <a:normAutofit lnSpcReduction="10000"/>
          </a:bodyPr>
          <a:lstStyle/>
          <a:p>
            <a:pPr marL="0" indent="0">
              <a:buNone/>
            </a:pPr>
            <a:r>
              <a:rPr lang="en-US" altLang="en-US" sz="3000" dirty="0">
                <a:latin typeface="Times New Roman" panose="02020603050405020304" pitchFamily="18" charset="0"/>
                <a:cs typeface="Times New Roman" panose="02020603050405020304" pitchFamily="18" charset="0"/>
              </a:rPr>
              <a:t>*An Indigenous researcher conducting research in an Indigenous Community or with a population of Indigenous people.</a:t>
            </a:r>
          </a:p>
          <a:p>
            <a:pPr marL="0" indent="0">
              <a:buNone/>
            </a:pPr>
            <a:endParaRPr lang="en-US" altLang="en-US" sz="30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altLang="en-US" sz="3000" dirty="0">
                <a:latin typeface="Times New Roman" panose="02020603050405020304" pitchFamily="18" charset="0"/>
                <a:cs typeface="Times New Roman" panose="02020603050405020304" pitchFamily="18" charset="0"/>
              </a:rPr>
              <a:t>An Indigenous researcher conducting research in a non-Indigenous community or with  non-Indigenous people. </a:t>
            </a:r>
          </a:p>
          <a:p>
            <a:pPr>
              <a:buFont typeface="Arial" panose="020B0604020202020204" pitchFamily="34" charset="0"/>
              <a:buChar char="•"/>
            </a:pPr>
            <a:endParaRPr lang="en-US" altLang="en-US" sz="3000" dirty="0">
              <a:latin typeface="Times New Roman" panose="02020603050405020304" pitchFamily="18" charset="0"/>
              <a:cs typeface="Times New Roman" panose="02020603050405020304" pitchFamily="18" charset="0"/>
            </a:endParaRPr>
          </a:p>
          <a:p>
            <a:pPr marL="0" indent="0">
              <a:buNone/>
            </a:pPr>
            <a:r>
              <a:rPr lang="en-US" altLang="en-US" sz="3000" dirty="0">
                <a:latin typeface="Times New Roman" panose="02020603050405020304" pitchFamily="18" charset="0"/>
                <a:cs typeface="Times New Roman" panose="02020603050405020304" pitchFamily="18" charset="0"/>
              </a:rPr>
              <a:t>*A non-Indigenous researcher conducting research in an Indigenous community.</a:t>
            </a:r>
          </a:p>
          <a:p>
            <a:pPr marL="0" indent="0">
              <a:buNone/>
            </a:pPr>
            <a:r>
              <a:rPr lang="en-US" altLang="en-US" sz="3000"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Windchief</a:t>
            </a:r>
            <a:r>
              <a:rPr lang="en-US" altLang="en-US" dirty="0">
                <a:latin typeface="Times New Roman" panose="02020603050405020304" pitchFamily="18" charset="0"/>
                <a:cs typeface="Times New Roman" panose="02020603050405020304" pitchFamily="18" charset="0"/>
              </a:rPr>
              <a:t>, S.&amp; San Pedro, T.  (2019). </a:t>
            </a:r>
            <a:r>
              <a:rPr lang="en-US" altLang="en-US" i="1" dirty="0">
                <a:latin typeface="Times New Roman" panose="02020603050405020304" pitchFamily="18" charset="0"/>
                <a:cs typeface="Times New Roman" panose="02020603050405020304" pitchFamily="18" charset="0"/>
              </a:rPr>
              <a:t>Applying Indigenous Research Methods</a:t>
            </a:r>
            <a:r>
              <a:rPr lang="en-US" altLang="en-US" dirty="0">
                <a:latin typeface="Times New Roman" panose="02020603050405020304" pitchFamily="18" charset="0"/>
                <a:cs typeface="Times New Roman" panose="02020603050405020304" pitchFamily="18" charset="0"/>
              </a:rPr>
              <a:t>. New York, NY: Rutledge </a:t>
            </a:r>
          </a:p>
          <a:p>
            <a:pPr eaLnBrk="1" hangingPunct="1"/>
            <a:r>
              <a:rPr lang="en-US" altLang="en-US" dirty="0"/>
              <a:t>0</a:t>
            </a:r>
          </a:p>
        </p:txBody>
      </p:sp>
      <p:pic>
        <p:nvPicPr>
          <p:cNvPr id="4" name="Picture 3">
            <a:extLst>
              <a:ext uri="{FF2B5EF4-FFF2-40B4-BE49-F238E27FC236}">
                <a16:creationId xmlns:a16="http://schemas.microsoft.com/office/drawing/2014/main" id="{7BCCFDC4-ADDD-4348-8149-FFF03AC9EF45}"/>
              </a:ext>
            </a:extLst>
          </p:cNvPr>
          <p:cNvPicPr>
            <a:picLocks noChangeAspect="1"/>
          </p:cNvPicPr>
          <p:nvPr/>
        </p:nvPicPr>
        <p:blipFill>
          <a:blip r:embed="rId2"/>
          <a:stretch>
            <a:fillRect/>
          </a:stretch>
        </p:blipFill>
        <p:spPr>
          <a:xfrm>
            <a:off x="10637135" y="0"/>
            <a:ext cx="1516283" cy="1664937"/>
          </a:xfrm>
          <a:prstGeom prst="rect">
            <a:avLst/>
          </a:prstGeom>
        </p:spPr>
      </p:pic>
    </p:spTree>
    <p:extLst>
      <p:ext uri="{BB962C8B-B14F-4D97-AF65-F5344CB8AC3E}">
        <p14:creationId xmlns:p14="http://schemas.microsoft.com/office/powerpoint/2010/main" val="1741568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Rectangle 2"/>
          <p:cNvSpPr>
            <a:spLocks noGrp="1"/>
          </p:cNvSpPr>
          <p:nvPr>
            <p:ph type="title"/>
          </p:nvPr>
        </p:nvSpPr>
        <p:spPr>
          <a:xfrm>
            <a:off x="2022476" y="94129"/>
            <a:ext cx="8147051" cy="1452285"/>
          </a:xfrm>
          <a:prstGeom prst="rect">
            <a:avLst/>
          </a:prstGeom>
        </p:spPr>
        <p:txBody>
          <a:bodyPr/>
          <a:lstStyle>
            <a:lvl1pPr defTabSz="896111">
              <a:defRPr sz="4410"/>
            </a:lvl1pPr>
          </a:lstStyle>
          <a:p>
            <a:r>
              <a:rPr dirty="0">
                <a:solidFill>
                  <a:srgbClr val="FF0000"/>
                </a:solidFill>
                <a:latin typeface="Times New Roman" panose="02020603050405020304" pitchFamily="18" charset="0"/>
                <a:cs typeface="Times New Roman" panose="02020603050405020304" pitchFamily="18" charset="0"/>
              </a:rPr>
              <a:t>Native peoples have always been Researchers/Scientists</a:t>
            </a:r>
          </a:p>
        </p:txBody>
      </p:sp>
      <p:sp>
        <p:nvSpPr>
          <p:cNvPr id="229" name="Rectangle 3"/>
          <p:cNvSpPr>
            <a:spLocks noGrp="1"/>
          </p:cNvSpPr>
          <p:nvPr>
            <p:ph type="body" idx="1"/>
          </p:nvPr>
        </p:nvSpPr>
        <p:spPr>
          <a:xfrm>
            <a:off x="2022476" y="1761565"/>
            <a:ext cx="8147051" cy="4364599"/>
          </a:xfrm>
          <a:prstGeom prst="rect">
            <a:avLst/>
          </a:prstGeom>
        </p:spPr>
        <p:txBody>
          <a:bodyPr/>
          <a:lstStyle/>
          <a:p>
            <a:pPr marL="438911" indent="-438911" defTabSz="877823">
              <a:lnSpc>
                <a:spcPct val="90000"/>
              </a:lnSpc>
              <a:spcBef>
                <a:spcPts val="1900"/>
              </a:spcBef>
              <a:defRPr sz="2688">
                <a:latin typeface="Constantia"/>
                <a:ea typeface="Constantia"/>
                <a:cs typeface="Constantia"/>
                <a:sym typeface="Constantia"/>
              </a:defRPr>
            </a:pPr>
            <a:r>
              <a:rPr dirty="0">
                <a:latin typeface="Times New Roman" panose="02020603050405020304" pitchFamily="18" charset="0"/>
                <a:cs typeface="Times New Roman" panose="02020603050405020304" pitchFamily="18" charset="0"/>
              </a:rPr>
              <a:t>Discovered that beans, squash, and corn grow better when planted together.</a:t>
            </a:r>
          </a:p>
          <a:p>
            <a:pPr marL="438911" indent="-438911" defTabSz="877823">
              <a:lnSpc>
                <a:spcPct val="90000"/>
              </a:lnSpc>
              <a:spcBef>
                <a:spcPts val="1900"/>
              </a:spcBef>
              <a:defRPr sz="2688">
                <a:latin typeface="Constantia"/>
                <a:ea typeface="Constantia"/>
                <a:cs typeface="Constantia"/>
                <a:sym typeface="Constantia"/>
              </a:defRPr>
            </a:pPr>
            <a:r>
              <a:rPr dirty="0">
                <a:latin typeface="Times New Roman" panose="02020603050405020304" pitchFamily="18" charset="0"/>
                <a:cs typeface="Times New Roman" panose="02020603050405020304" pitchFamily="18" charset="0"/>
              </a:rPr>
              <a:t>Learned that smoked buckskin is water proof and un-smoked is not.</a:t>
            </a:r>
          </a:p>
          <a:p>
            <a:pPr marL="438911" indent="-438911" defTabSz="877823">
              <a:lnSpc>
                <a:spcPct val="90000"/>
              </a:lnSpc>
              <a:spcBef>
                <a:spcPts val="1900"/>
              </a:spcBef>
              <a:defRPr sz="2688">
                <a:latin typeface="Constantia"/>
                <a:ea typeface="Constantia"/>
                <a:cs typeface="Constantia"/>
                <a:sym typeface="Constantia"/>
              </a:defRPr>
            </a:pPr>
            <a:r>
              <a:rPr dirty="0">
                <a:latin typeface="Times New Roman" panose="02020603050405020304" pitchFamily="18" charset="0"/>
                <a:cs typeface="Times New Roman" panose="02020603050405020304" pitchFamily="18" charset="0"/>
              </a:rPr>
              <a:t>Learned by trial and error or by watching animals what plants treated certain ailments. </a:t>
            </a:r>
          </a:p>
          <a:p>
            <a:pPr marL="438912" lvl="1" indent="0" defTabSz="877823">
              <a:lnSpc>
                <a:spcPct val="90000"/>
              </a:lnSpc>
              <a:spcBef>
                <a:spcPts val="500"/>
              </a:spcBef>
              <a:buClr>
                <a:srgbClr val="808080"/>
              </a:buClr>
              <a:buNone/>
              <a:defRPr sz="2688">
                <a:latin typeface="Constantia"/>
                <a:ea typeface="Constantia"/>
                <a:cs typeface="Constantia"/>
                <a:sym typeface="Constantia"/>
              </a:defRPr>
            </a:pP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Discovered aspirin/willow reduced fevers; </a:t>
            </a: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discovered the yew plant or rose hips prevented </a:t>
            </a:r>
            <a:r>
              <a:rPr lang="en-US" dirty="0">
                <a:latin typeface="Times New Roman" panose="02020603050405020304" pitchFamily="18" charset="0"/>
                <a:cs typeface="Times New Roman" panose="02020603050405020304" pitchFamily="18" charset="0"/>
              </a:rPr>
              <a:t>	</a:t>
            </a:r>
            <a:r>
              <a:rPr dirty="0">
                <a:latin typeface="Times New Roman" panose="02020603050405020304" pitchFamily="18" charset="0"/>
                <a:cs typeface="Times New Roman" panose="02020603050405020304" pitchFamily="18" charset="0"/>
              </a:rPr>
              <a:t>scurvy</a:t>
            </a:r>
            <a:r>
              <a:rPr lang="en-US" dirty="0">
                <a:latin typeface="Times New Roman" panose="02020603050405020304" pitchFamily="18" charset="0"/>
                <a:cs typeface="Times New Roman" panose="02020603050405020304" pitchFamily="18" charset="0"/>
              </a:rPr>
              <a:t>.</a:t>
            </a:r>
            <a:endParaRPr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CDD2497-6962-9F4F-B9E7-322BD58C025B}"/>
              </a:ext>
            </a:extLst>
          </p:cNvPr>
          <p:cNvPicPr>
            <a:picLocks noChangeAspect="1"/>
          </p:cNvPicPr>
          <p:nvPr/>
        </p:nvPicPr>
        <p:blipFill>
          <a:blip r:embed="rId2"/>
          <a:stretch>
            <a:fillRect/>
          </a:stretch>
        </p:blipFill>
        <p:spPr>
          <a:xfrm rot="5400000">
            <a:off x="11084724" y="131216"/>
            <a:ext cx="1265458" cy="949093"/>
          </a:xfrm>
          <a:prstGeom prst="rect">
            <a:avLst/>
          </a:prstGeom>
        </p:spPr>
      </p:pic>
    </p:spTree>
    <p:extLst>
      <p:ext uri="{BB962C8B-B14F-4D97-AF65-F5344CB8AC3E}">
        <p14:creationId xmlns:p14="http://schemas.microsoft.com/office/powerpoint/2010/main" val="204212123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15762</TotalTime>
  <Words>3434</Words>
  <Application>Microsoft Macintosh PowerPoint</Application>
  <PresentationFormat>Widescreen</PresentationFormat>
  <Paragraphs>320</Paragraphs>
  <Slides>62</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62</vt:i4>
      </vt:variant>
    </vt:vector>
  </HeadingPairs>
  <TitlesOfParts>
    <vt:vector size="75" baseType="lpstr">
      <vt:lpstr>ＭＳ Ｐゴシック</vt:lpstr>
      <vt:lpstr>Arial</vt:lpstr>
      <vt:lpstr>Book Antiqua</vt:lpstr>
      <vt:lpstr>Calibri</vt:lpstr>
      <vt:lpstr>Century Gothic</vt:lpstr>
      <vt:lpstr>Constantia</vt:lpstr>
      <vt:lpstr>Futura</vt:lpstr>
      <vt:lpstr>MS Pゴシック</vt:lpstr>
      <vt:lpstr>Times</vt:lpstr>
      <vt:lpstr>Times New Roman</vt:lpstr>
      <vt:lpstr>Wingdings 2</vt:lpstr>
      <vt:lpstr>Wingdings 3</vt:lpstr>
      <vt:lpstr>Wisp</vt:lpstr>
      <vt:lpstr>Indigenous Research Methods: Why they matter</vt:lpstr>
      <vt:lpstr>Location of the Tribes in the   Wabanaki Confederation</vt:lpstr>
      <vt:lpstr>                  Traditional Regalia</vt:lpstr>
      <vt:lpstr>Who has the right to create knowledge and by what means? </vt:lpstr>
      <vt:lpstr> History of Research Why it Matters</vt:lpstr>
      <vt:lpstr>            Quotes from the Elders.   </vt:lpstr>
      <vt:lpstr>          The Changing Image of Research</vt:lpstr>
      <vt:lpstr>         Who is the Indigenous Researcher?</vt:lpstr>
      <vt:lpstr>Native peoples have always been Researchers/Scientists</vt:lpstr>
      <vt:lpstr>               Learning from Animals</vt:lpstr>
      <vt:lpstr>Research from our Paradigm Informs Western Science</vt:lpstr>
      <vt:lpstr>   Informing Western Science</vt:lpstr>
      <vt:lpstr>Dr. Susan Simard: Trees talking to each other</vt:lpstr>
      <vt:lpstr>Indigenous Research in Engineering</vt:lpstr>
      <vt:lpstr>Indigenous Research in ENGINEERING:        Place Based Research</vt:lpstr>
      <vt:lpstr>Indigenous Research in Pharmacology</vt:lpstr>
      <vt:lpstr>Indigenous Research in Astrophysics</vt:lpstr>
      <vt:lpstr>Salish Kootenai College’s Bison Cube Satellite</vt:lpstr>
      <vt:lpstr>Indigenous Research in Farming</vt:lpstr>
      <vt:lpstr>        Three Sisters Farming</vt:lpstr>
      <vt:lpstr>Western and Indigenous Scientific Method</vt:lpstr>
      <vt:lpstr>Looking forward Reaching Back</vt:lpstr>
      <vt:lpstr>              Indigenous Research</vt:lpstr>
      <vt:lpstr>          Indigenous Research</vt:lpstr>
      <vt:lpstr> An Indigenous Paradigm is a belief concerning:</vt:lpstr>
      <vt:lpstr>An Indigenous research paradigm dictates: </vt:lpstr>
      <vt:lpstr>            Indigenous Paradigm</vt:lpstr>
      <vt:lpstr>                                        Methods vs Methodologies</vt:lpstr>
      <vt:lpstr>Questions for the researcher</vt:lpstr>
      <vt:lpstr>            Indigenous Knowledge</vt:lpstr>
      <vt:lpstr>             Indigenous Methods of Research</vt:lpstr>
      <vt:lpstr>                Why Indigenous Methods Matter</vt:lpstr>
      <vt:lpstr>           Why it matters, continued</vt:lpstr>
      <vt:lpstr>                           Respect: Methods</vt:lpstr>
      <vt:lpstr>          Respect: Methods</vt:lpstr>
      <vt:lpstr>      How is my research demonstrating            Respect</vt:lpstr>
      <vt:lpstr>           Respect: Questions for the researcher</vt:lpstr>
      <vt:lpstr>              Relationships: Methods</vt:lpstr>
      <vt:lpstr> Resilience: Your Research Question</vt:lpstr>
      <vt:lpstr>               Respect: Methods</vt:lpstr>
      <vt:lpstr>                The Conceptual Framework</vt:lpstr>
      <vt:lpstr>Research can be Confusing…like going hunting, you need a path/map to follow: hunting for knowledge and truth.</vt:lpstr>
      <vt:lpstr>PowerPoint Presentation</vt:lpstr>
      <vt:lpstr>What can be gathered as Data?</vt:lpstr>
      <vt:lpstr>Stories, Songs, Oral Histories, Dreams, Ceremonies </vt:lpstr>
      <vt:lpstr>What is the method of collecting data? </vt:lpstr>
      <vt:lpstr>                      Story</vt:lpstr>
      <vt:lpstr>                           Stories as Data </vt:lpstr>
      <vt:lpstr>     Stories, continued</vt:lpstr>
      <vt:lpstr>Cultural Ceremonies as Data:     Cultural Permissions</vt:lpstr>
      <vt:lpstr> Dreams and Songs as Data</vt:lpstr>
      <vt:lpstr>Environmental and wildlife data</vt:lpstr>
      <vt:lpstr>Indigenous Art as Research Data </vt:lpstr>
      <vt:lpstr>Review of the Literature</vt:lpstr>
      <vt:lpstr>                        The Research Proposal</vt:lpstr>
      <vt:lpstr>PowerPoint Presentation</vt:lpstr>
      <vt:lpstr>Indigenous Methods of Data Analysis and Dissemination</vt:lpstr>
      <vt:lpstr>                 Data Sovereignty</vt:lpstr>
      <vt:lpstr>                           The IRB</vt:lpstr>
      <vt:lpstr>Indigenous Research Within the Academy</vt:lpstr>
      <vt:lpstr>American Indigenous Research Association</vt:lpstr>
      <vt:lpstr>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Indigenous Research Methods: Why they matter</dc:title>
  <dc:creator>Lori Lambert</dc:creator>
  <cp:lastModifiedBy>Lori Lambert</cp:lastModifiedBy>
  <cp:revision>56</cp:revision>
  <dcterms:created xsi:type="dcterms:W3CDTF">2021-08-13T19:18:53Z</dcterms:created>
  <dcterms:modified xsi:type="dcterms:W3CDTF">2021-09-14T00:56:39Z</dcterms:modified>
</cp:coreProperties>
</file>